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349" r:id="rId2"/>
    <p:sldId id="368" r:id="rId3"/>
    <p:sldId id="303" r:id="rId4"/>
    <p:sldId id="305" r:id="rId5"/>
    <p:sldId id="309" r:id="rId6"/>
    <p:sldId id="306" r:id="rId7"/>
    <p:sldId id="307" r:id="rId8"/>
    <p:sldId id="308" r:id="rId9"/>
    <p:sldId id="304" r:id="rId10"/>
    <p:sldId id="375" r:id="rId11"/>
    <p:sldId id="328" r:id="rId12"/>
    <p:sldId id="329" r:id="rId13"/>
    <p:sldId id="330" r:id="rId14"/>
    <p:sldId id="257" r:id="rId15"/>
    <p:sldId id="327" r:id="rId16"/>
    <p:sldId id="311" r:id="rId17"/>
    <p:sldId id="258" r:id="rId18"/>
    <p:sldId id="264" r:id="rId19"/>
    <p:sldId id="295" r:id="rId20"/>
    <p:sldId id="371" r:id="rId21"/>
    <p:sldId id="376" r:id="rId22"/>
    <p:sldId id="348" r:id="rId23"/>
    <p:sldId id="360" r:id="rId24"/>
    <p:sldId id="361" r:id="rId25"/>
    <p:sldId id="266" r:id="rId26"/>
    <p:sldId id="377" r:id="rId27"/>
    <p:sldId id="270" r:id="rId28"/>
    <p:sldId id="267" r:id="rId29"/>
    <p:sldId id="353" r:id="rId30"/>
    <p:sldId id="334" r:id="rId31"/>
    <p:sldId id="356" r:id="rId32"/>
    <p:sldId id="357" r:id="rId33"/>
    <p:sldId id="291" r:id="rId34"/>
    <p:sldId id="335" r:id="rId35"/>
    <p:sldId id="290" r:id="rId36"/>
    <p:sldId id="350" r:id="rId37"/>
    <p:sldId id="331" r:id="rId38"/>
    <p:sldId id="332" r:id="rId39"/>
    <p:sldId id="359" r:id="rId40"/>
    <p:sldId id="333" r:id="rId41"/>
    <p:sldId id="337" r:id="rId42"/>
    <p:sldId id="339" r:id="rId43"/>
    <p:sldId id="341" r:id="rId44"/>
    <p:sldId id="340" r:id="rId45"/>
    <p:sldId id="342" r:id="rId46"/>
    <p:sldId id="324" r:id="rId47"/>
    <p:sldId id="325" r:id="rId48"/>
    <p:sldId id="362" r:id="rId49"/>
    <p:sldId id="321" r:id="rId50"/>
    <p:sldId id="302" r:id="rId51"/>
    <p:sldId id="265" r:id="rId52"/>
    <p:sldId id="364" r:id="rId53"/>
    <p:sldId id="378" r:id="rId54"/>
    <p:sldId id="315" r:id="rId55"/>
    <p:sldId id="343" r:id="rId56"/>
    <p:sldId id="358" r:id="rId57"/>
    <p:sldId id="344" r:id="rId58"/>
    <p:sldId id="280" r:id="rId59"/>
    <p:sldId id="369" r:id="rId60"/>
    <p:sldId id="37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Naar" initials="RN" lastIdx="1" clrIdx="0">
    <p:extLst>
      <p:ext uri="{19B8F6BF-5375-455C-9EA6-DF929625EA0E}">
        <p15:presenceInfo xmlns:p15="http://schemas.microsoft.com/office/powerpoint/2012/main" userId="Richard Naa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808F8"/>
    <a:srgbClr val="008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80729" autoAdjust="0"/>
  </p:normalViewPr>
  <p:slideViewPr>
    <p:cSldViewPr snapToGrid="0">
      <p:cViewPr varScale="1">
        <p:scale>
          <a:sx n="92" d="100"/>
          <a:sy n="92" d="100"/>
        </p:scale>
        <p:origin x="1278" y="84"/>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82953F-105C-40E6-85A4-A2C86A996800}" type="datetimeFigureOut">
              <a:rPr lang="en-GB" smtClean="0"/>
              <a:t>18/09/2022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0DBB40-07F4-41F1-A3FA-47B5165E7B3E}" type="slidenum">
              <a:rPr lang="en-GB" smtClean="0"/>
              <a:t>‹#›</a:t>
            </a:fld>
            <a:endParaRPr lang="en-GB"/>
          </a:p>
        </p:txBody>
      </p:sp>
    </p:spTree>
    <p:extLst>
      <p:ext uri="{BB962C8B-B14F-4D97-AF65-F5344CB8AC3E}">
        <p14:creationId xmlns:p14="http://schemas.microsoft.com/office/powerpoint/2010/main" val="3128249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v=VFIZDZwdf-0&amp;feature=youtu.be" TargetMode="External"/><Relationship Id="rId7" Type="http://schemas.openxmlformats.org/officeDocument/2006/relationships/hyperlink" Target="https://en.wikipedia.org/wiki/Copy_(written)"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Placeholder_text" TargetMode="External"/><Relationship Id="rId5" Type="http://schemas.openxmlformats.org/officeDocument/2006/relationships/hyperlink" Target="https://en.wikipedia.org/wiki/Graphic_design" TargetMode="External"/><Relationship Id="rId4" Type="http://schemas.openxmlformats.org/officeDocument/2006/relationships/hyperlink" Target="https://en.wikipedia.org/wiki/Publishing"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t.wikipedia.org/wiki/Lihas"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et.wikipedia.org/wiki/Paras%C3%BCmpaatiline_n%C3%A4rvis%C3%BCsteem"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ncbi.nlm.nih.gov/pmc/articles/PMC1365495"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Join the first annual hackathon, globally hosted online, in addition to in-person local hosting by several </a:t>
            </a:r>
            <a:r>
              <a:rPr lang="en-GB" dirty="0" err="1"/>
              <a:t>NeuroTechX</a:t>
            </a:r>
            <a:r>
              <a:rPr lang="en-GB" dirty="0"/>
              <a:t> chapters.</a:t>
            </a:r>
          </a:p>
          <a:p>
            <a:endParaRPr lang="en-GB" dirty="0"/>
          </a:p>
          <a:p>
            <a:r>
              <a:rPr lang="en-GB" dirty="0"/>
              <a:t>The hackathon will take place over the last weekend of October. The event is free and open to the public. The aim is to engage and bring together people from various backgrounds to speculate on possible use-cases of Neurotechnology and Brain-Computer Interfaces [BCI].</a:t>
            </a:r>
          </a:p>
          <a:p>
            <a:endParaRPr lang="en-GB" dirty="0"/>
          </a:p>
          <a:p>
            <a:r>
              <a:rPr lang="en-GB" dirty="0"/>
              <a:t>https://neurotechx.com/hackathon2022/</a:t>
            </a:r>
          </a:p>
        </p:txBody>
      </p:sp>
      <p:sp>
        <p:nvSpPr>
          <p:cNvPr id="4" name="Slide Number Placeholder 3"/>
          <p:cNvSpPr>
            <a:spLocks noGrp="1"/>
          </p:cNvSpPr>
          <p:nvPr>
            <p:ph type="sldNum" sz="quarter" idx="5"/>
          </p:nvPr>
        </p:nvSpPr>
        <p:spPr/>
        <p:txBody>
          <a:bodyPr/>
          <a:lstStyle/>
          <a:p>
            <a:fld id="{C70DBB40-07F4-41F1-A3FA-47B5165E7B3E}" type="slidenum">
              <a:rPr lang="en-GB" smtClean="0"/>
              <a:t>1</a:t>
            </a:fld>
            <a:endParaRPr lang="en-GB"/>
          </a:p>
        </p:txBody>
      </p:sp>
    </p:spTree>
    <p:extLst>
      <p:ext uri="{BB962C8B-B14F-4D97-AF65-F5344CB8AC3E}">
        <p14:creationId xmlns:p14="http://schemas.microsoft.com/office/powerpoint/2010/main" val="4236644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Retinotopic organization of the primary visual cortex. Up to 50% of the primary visual cortex processes foveal signals (cortical magnification). Signals from the top left of the visual field are mapped to the bottom right of the visual cortex (retinotopy). Source: Jaygandhi786 (2015). </a:t>
            </a:r>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15</a:t>
            </a:fld>
            <a:endParaRPr lang="en-GB"/>
          </a:p>
        </p:txBody>
      </p:sp>
    </p:spTree>
    <p:extLst>
      <p:ext uri="{BB962C8B-B14F-4D97-AF65-F5344CB8AC3E}">
        <p14:creationId xmlns:p14="http://schemas.microsoft.com/office/powerpoint/2010/main" val="841912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sz="1200" kern="1200" dirty="0">
                <a:solidFill>
                  <a:schemeClr val="tx1"/>
                </a:solidFill>
                <a:effectLst/>
                <a:latin typeface="+mn-lt"/>
                <a:ea typeface="+mn-ea"/>
                <a:cs typeface="+mn-cs"/>
              </a:rPr>
              <a:t>Erinevused selle vahel, kuhu katseisikud arvasid, et nad lihtsate geomeetriliste kujundite joonistamise ajal vaatasid, ja selle vahel, kuhu nad tegelikult vaatasid.</a:t>
            </a:r>
          </a:p>
          <a:p>
            <a:endParaRPr lang="et-EE" sz="1200" kern="1200" dirty="0">
              <a:solidFill>
                <a:schemeClr val="tx1"/>
              </a:solidFill>
              <a:effectLst/>
              <a:latin typeface="+mn-lt"/>
              <a:ea typeface="+mn-ea"/>
              <a:cs typeface="+mn-cs"/>
            </a:endParaRPr>
          </a:p>
          <a:p>
            <a:r>
              <a:rPr lang="et-EE" sz="1200" kern="1200" dirty="0">
                <a:solidFill>
                  <a:schemeClr val="tx1"/>
                </a:solidFill>
                <a:effectLst/>
                <a:latin typeface="+mn-lt"/>
                <a:ea typeface="+mn-ea"/>
                <a:cs typeface="+mn-cs"/>
              </a:rPr>
              <a:t>Pikka aega arvati ka näiteks, et silmad liiguvad teksti lugedes ühtlaselt üle ridade. Tänu silmaliigutuste jälgimise tehnoloogiale võime täie kindlusega väita, et tegelikult see nii ei ole. </a:t>
            </a:r>
            <a:r>
              <a:rPr lang="en-GB" dirty="0">
                <a:effectLst/>
              </a:rPr>
              <a:t> </a:t>
            </a:r>
            <a:r>
              <a:rPr lang="et-EE" sz="1200" kern="1200" dirty="0">
                <a:solidFill>
                  <a:schemeClr val="tx1"/>
                </a:solidFill>
                <a:effectLst/>
                <a:latin typeface="+mn-lt"/>
                <a:ea typeface="+mn-ea"/>
                <a:cs typeface="+mn-cs"/>
              </a:rPr>
              <a:t>Et oma silm on kuningas, siis selle lingi all näed videot ühe lapse lugemise ajal registreeritud silmade liikumise mustritest: </a:t>
            </a:r>
            <a:r>
              <a:rPr lang="et-EE" sz="1200" u="sng" kern="1200" dirty="0">
                <a:solidFill>
                  <a:schemeClr val="tx1"/>
                </a:solidFill>
                <a:effectLst/>
                <a:latin typeface="+mn-lt"/>
                <a:ea typeface="+mn-ea"/>
                <a:cs typeface="+mn-cs"/>
                <a:hlinkClick r:id="rId3"/>
              </a:rPr>
              <a:t>https://www.youtube.com/watch?v=VFIZDZwdf-0&amp;feature=youtu.be</a:t>
            </a:r>
            <a:endParaRPr lang="et-EE" sz="1200" u="sng" kern="1200" dirty="0">
              <a:solidFill>
                <a:schemeClr val="tx1"/>
              </a:solidFill>
              <a:effectLst/>
              <a:latin typeface="+mn-lt"/>
              <a:ea typeface="+mn-ea"/>
              <a:cs typeface="+mn-cs"/>
            </a:endParaRPr>
          </a:p>
          <a:p>
            <a:endParaRPr lang="et-EE" sz="1200" u="sng"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In </a:t>
            </a:r>
            <a:r>
              <a:rPr lang="en-GB" sz="1200" b="0" i="0" u="none" strike="noStrike" kern="1200" dirty="0">
                <a:solidFill>
                  <a:schemeClr val="tx1"/>
                </a:solidFill>
                <a:effectLst/>
                <a:latin typeface="+mn-lt"/>
                <a:ea typeface="+mn-ea"/>
                <a:cs typeface="+mn-cs"/>
                <a:hlinkClick r:id="rId4" tooltip="Publishing"/>
              </a:rPr>
              <a:t>publishing</a:t>
            </a:r>
            <a:r>
              <a:rPr lang="en-GB" sz="1200" b="0" i="0" kern="1200" dirty="0">
                <a:solidFill>
                  <a:schemeClr val="tx1"/>
                </a:solidFill>
                <a:effectLst/>
                <a:latin typeface="+mn-lt"/>
                <a:ea typeface="+mn-ea"/>
                <a:cs typeface="+mn-cs"/>
              </a:rPr>
              <a:t> and </a:t>
            </a:r>
            <a:r>
              <a:rPr lang="en-GB" sz="1200" b="0" i="0" u="none" strike="noStrike" kern="1200" dirty="0">
                <a:solidFill>
                  <a:schemeClr val="tx1"/>
                </a:solidFill>
                <a:effectLst/>
                <a:latin typeface="+mn-lt"/>
                <a:ea typeface="+mn-ea"/>
                <a:cs typeface="+mn-cs"/>
                <a:hlinkClick r:id="rId5" tooltip="Graphic design"/>
              </a:rPr>
              <a:t>graphic design</a:t>
            </a:r>
            <a:r>
              <a:rPr lang="en-GB" sz="1200" b="0" i="0" kern="1200" dirty="0">
                <a:solidFill>
                  <a:schemeClr val="tx1"/>
                </a:solidFill>
                <a:effectLst/>
                <a:latin typeface="+mn-lt"/>
                <a:ea typeface="+mn-ea"/>
                <a:cs typeface="+mn-cs"/>
              </a:rPr>
              <a:t>, </a:t>
            </a:r>
            <a:r>
              <a:rPr lang="en-GB" sz="1200" b="1" i="1" kern="1200" dirty="0">
                <a:solidFill>
                  <a:schemeClr val="tx1"/>
                </a:solidFill>
                <a:effectLst/>
                <a:latin typeface="+mn-lt"/>
                <a:ea typeface="+mn-ea"/>
                <a:cs typeface="+mn-cs"/>
              </a:rPr>
              <a:t>Lorem ipsum</a:t>
            </a:r>
            <a:r>
              <a:rPr lang="en-GB" sz="1200" b="0" i="0" kern="1200" dirty="0">
                <a:solidFill>
                  <a:schemeClr val="tx1"/>
                </a:solidFill>
                <a:effectLst/>
                <a:latin typeface="+mn-lt"/>
                <a:ea typeface="+mn-ea"/>
                <a:cs typeface="+mn-cs"/>
              </a:rPr>
              <a:t> is a </a:t>
            </a:r>
            <a:r>
              <a:rPr lang="en-GB" sz="1200" b="0" i="0" u="none" strike="noStrike" kern="1200" dirty="0">
                <a:solidFill>
                  <a:schemeClr val="tx1"/>
                </a:solidFill>
                <a:effectLst/>
                <a:latin typeface="+mn-lt"/>
                <a:ea typeface="+mn-ea"/>
                <a:cs typeface="+mn-cs"/>
                <a:hlinkClick r:id="rId6" tooltip="Placeholder text"/>
              </a:rPr>
              <a:t>placeholder text</a:t>
            </a:r>
            <a:r>
              <a:rPr lang="en-GB" sz="1200" b="0" i="0" kern="1200" dirty="0">
                <a:solidFill>
                  <a:schemeClr val="tx1"/>
                </a:solidFill>
                <a:effectLst/>
                <a:latin typeface="+mn-lt"/>
                <a:ea typeface="+mn-ea"/>
                <a:cs typeface="+mn-cs"/>
              </a:rPr>
              <a:t> commonly used to demonstrate the visual form of a document or a typeface without relying on meaningful content. </a:t>
            </a:r>
            <a:r>
              <a:rPr lang="en-GB" sz="1200" b="0" i="1" kern="1200" dirty="0">
                <a:solidFill>
                  <a:schemeClr val="tx1"/>
                </a:solidFill>
                <a:effectLst/>
                <a:latin typeface="+mn-lt"/>
                <a:ea typeface="+mn-ea"/>
                <a:cs typeface="+mn-cs"/>
              </a:rPr>
              <a:t>Lorem ipsum</a:t>
            </a:r>
            <a:r>
              <a:rPr lang="en-GB" sz="1200" b="0" i="0" kern="1200" dirty="0">
                <a:solidFill>
                  <a:schemeClr val="tx1"/>
                </a:solidFill>
                <a:effectLst/>
                <a:latin typeface="+mn-lt"/>
                <a:ea typeface="+mn-ea"/>
                <a:cs typeface="+mn-cs"/>
              </a:rPr>
              <a:t> may be used as a placeholder before final </a:t>
            </a:r>
            <a:r>
              <a:rPr lang="en-GB" sz="1200" b="0" i="0" u="none" strike="noStrike" kern="1200" dirty="0">
                <a:solidFill>
                  <a:schemeClr val="tx1"/>
                </a:solidFill>
                <a:effectLst/>
                <a:latin typeface="+mn-lt"/>
                <a:ea typeface="+mn-ea"/>
                <a:cs typeface="+mn-cs"/>
                <a:hlinkClick r:id="rId7" tooltip="Copy (written)"/>
              </a:rPr>
              <a:t>copy</a:t>
            </a:r>
            <a:r>
              <a:rPr lang="en-GB" sz="1200" b="0" i="0" kern="1200" dirty="0">
                <a:solidFill>
                  <a:schemeClr val="tx1"/>
                </a:solidFill>
                <a:effectLst/>
                <a:latin typeface="+mn-lt"/>
                <a:ea typeface="+mn-ea"/>
                <a:cs typeface="+mn-cs"/>
              </a:rPr>
              <a:t> is available.</a:t>
            </a:r>
            <a:endParaRPr lang="et-EE" sz="1200" u="sng" kern="1200" dirty="0">
              <a:solidFill>
                <a:schemeClr val="tx1"/>
              </a:solidFill>
              <a:effectLst/>
              <a:latin typeface="+mn-lt"/>
              <a:ea typeface="+mn-ea"/>
              <a:cs typeface="+mn-cs"/>
            </a:endParaRPr>
          </a:p>
          <a:p>
            <a:endParaRPr lang="et-EE" sz="1200" u="sng"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Ramirez Gomez, A. (2017). </a:t>
            </a:r>
            <a:r>
              <a:rPr lang="en-GB" sz="1200" b="0" i="1" kern="1200" dirty="0">
                <a:solidFill>
                  <a:schemeClr val="tx1"/>
                </a:solidFill>
                <a:effectLst/>
                <a:latin typeface="+mn-lt"/>
                <a:ea typeface="+mn-ea"/>
                <a:cs typeface="+mn-cs"/>
              </a:rPr>
              <a:t>Exploration of smooth pursuit eye movements for gaze calibration in games</a:t>
            </a:r>
            <a:r>
              <a:rPr lang="en-GB" sz="1200" b="0" i="0" kern="1200" dirty="0">
                <a:solidFill>
                  <a:schemeClr val="tx1"/>
                </a:solidFill>
                <a:effectLst/>
                <a:latin typeface="+mn-lt"/>
                <a:ea typeface="+mn-ea"/>
                <a:cs typeface="+mn-cs"/>
              </a:rPr>
              <a:t> (Doctoral dissertation, Lancaster University).</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70DBB40-07F4-41F1-A3FA-47B5165E7B3E}" type="slidenum">
              <a:rPr lang="en-GB" smtClean="0"/>
              <a:t>16</a:t>
            </a:fld>
            <a:endParaRPr lang="en-GB"/>
          </a:p>
        </p:txBody>
      </p:sp>
    </p:spTree>
    <p:extLst>
      <p:ext uri="{BB962C8B-B14F-4D97-AF65-F5344CB8AC3E}">
        <p14:creationId xmlns:p14="http://schemas.microsoft.com/office/powerpoint/2010/main" val="1199420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a:t>Vt ka </a:t>
            </a:r>
            <a:r>
              <a:rPr lang="en-GB" sz="1200" b="0" i="0" kern="1200" dirty="0">
                <a:solidFill>
                  <a:schemeClr val="tx1"/>
                </a:solidFill>
                <a:effectLst/>
                <a:latin typeface="+mn-lt"/>
                <a:ea typeface="+mn-ea"/>
                <a:cs typeface="+mn-cs"/>
              </a:rPr>
              <a:t>MacNeil, R. R. (2020). </a:t>
            </a:r>
            <a:r>
              <a:rPr lang="en-GB" sz="1200" b="0" i="1" kern="1200" dirty="0">
                <a:solidFill>
                  <a:schemeClr val="tx1"/>
                </a:solidFill>
                <a:effectLst/>
                <a:latin typeface="+mn-lt"/>
                <a:ea typeface="+mn-ea"/>
                <a:cs typeface="+mn-cs"/>
              </a:rPr>
              <a:t>Tracking the closed eye by calibrating electrooculography with pupil-corneal reflection</a:t>
            </a:r>
            <a:r>
              <a:rPr lang="en-GB" sz="1200" b="0" i="0" kern="1200" dirty="0">
                <a:solidFill>
                  <a:schemeClr val="tx1"/>
                </a:solidFill>
                <a:effectLst/>
                <a:latin typeface="+mn-lt"/>
                <a:ea typeface="+mn-ea"/>
                <a:cs typeface="+mn-cs"/>
              </a:rPr>
              <a:t> (Doctoral dissertation, University of British Columbia).</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19</a:t>
            </a:fld>
            <a:endParaRPr lang="en-GB"/>
          </a:p>
        </p:txBody>
      </p:sp>
    </p:spTree>
    <p:extLst>
      <p:ext uri="{BB962C8B-B14F-4D97-AF65-F5344CB8AC3E}">
        <p14:creationId xmlns:p14="http://schemas.microsoft.com/office/powerpoint/2010/main" val="657730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t-EE" dirty="0"/>
              <a:t>Vt ka </a:t>
            </a:r>
            <a:r>
              <a:rPr lang="en-GB" sz="1200" b="0" i="0" kern="1200" dirty="0">
                <a:solidFill>
                  <a:schemeClr val="tx1"/>
                </a:solidFill>
                <a:effectLst/>
                <a:latin typeface="+mn-lt"/>
                <a:ea typeface="+mn-ea"/>
                <a:cs typeface="+mn-cs"/>
              </a:rPr>
              <a:t>MacNeil, R. R. (2020). </a:t>
            </a:r>
            <a:r>
              <a:rPr lang="en-GB" sz="1200" b="0" i="1" kern="1200" dirty="0">
                <a:solidFill>
                  <a:schemeClr val="tx1"/>
                </a:solidFill>
                <a:effectLst/>
                <a:latin typeface="+mn-lt"/>
                <a:ea typeface="+mn-ea"/>
                <a:cs typeface="+mn-cs"/>
              </a:rPr>
              <a:t>Tracking the closed eye by calibrating electrooculography with pupil-corneal reflection</a:t>
            </a:r>
            <a:r>
              <a:rPr lang="en-GB" sz="1200" b="0" i="0" kern="1200" dirty="0">
                <a:solidFill>
                  <a:schemeClr val="tx1"/>
                </a:solidFill>
                <a:effectLst/>
                <a:latin typeface="+mn-lt"/>
                <a:ea typeface="+mn-ea"/>
                <a:cs typeface="+mn-cs"/>
              </a:rPr>
              <a:t> (Doctoral dissertation, University of British Columbia).</a:t>
            </a:r>
            <a:endParaRPr lang="en-GB" dirty="0"/>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21</a:t>
            </a:fld>
            <a:endParaRPr lang="en-GB"/>
          </a:p>
        </p:txBody>
      </p:sp>
    </p:spTree>
    <p:extLst>
      <p:ext uri="{BB962C8B-B14F-4D97-AF65-F5344CB8AC3E}">
        <p14:creationId xmlns:p14="http://schemas.microsoft.com/office/powerpoint/2010/main" val="4263803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rPr>
              <a:t>Stern, R. M., Ray, W. J., &amp; Quigley, K. S. (2001). Psychophysiological recording. Oxford University Press, USA.</a:t>
            </a:r>
            <a:endParaRPr lang="en-GB" dirty="0"/>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22</a:t>
            </a:fld>
            <a:endParaRPr lang="en-GB"/>
          </a:p>
        </p:txBody>
      </p:sp>
    </p:spTree>
    <p:extLst>
      <p:ext uri="{BB962C8B-B14F-4D97-AF65-F5344CB8AC3E}">
        <p14:creationId xmlns:p14="http://schemas.microsoft.com/office/powerpoint/2010/main" val="198324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rPr>
              <a:t>Stern, R. M., Ray, W. J., &amp; Quigley, K. S. (2001). Psychophysiological recording. Oxford University Press, USA.</a:t>
            </a:r>
            <a:endParaRPr lang="en-GB" dirty="0"/>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23</a:t>
            </a:fld>
            <a:endParaRPr lang="en-GB"/>
          </a:p>
        </p:txBody>
      </p:sp>
    </p:spTree>
    <p:extLst>
      <p:ext uri="{BB962C8B-B14F-4D97-AF65-F5344CB8AC3E}">
        <p14:creationId xmlns:p14="http://schemas.microsoft.com/office/powerpoint/2010/main" val="4210849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Arial" panose="020B0604020202020204" pitchFamily="34" charset="0"/>
              </a:rPr>
              <a:t>Stern, R. M., Ray, W. J., &amp; Quigley, K. S. (2001). Psychophysiological recording. Oxford University Press, USA.</a:t>
            </a:r>
            <a:endParaRPr lang="en-GB" dirty="0"/>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24</a:t>
            </a:fld>
            <a:endParaRPr lang="en-GB"/>
          </a:p>
        </p:txBody>
      </p:sp>
    </p:spTree>
    <p:extLst>
      <p:ext uri="{BB962C8B-B14F-4D97-AF65-F5344CB8AC3E}">
        <p14:creationId xmlns:p14="http://schemas.microsoft.com/office/powerpoint/2010/main" val="2920895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https://sciences.csuohio.edu/neurocog-sys/facilities-2</a:t>
            </a:r>
          </a:p>
        </p:txBody>
      </p:sp>
      <p:sp>
        <p:nvSpPr>
          <p:cNvPr id="4" name="Slide Number Placeholder 3"/>
          <p:cNvSpPr>
            <a:spLocks noGrp="1"/>
          </p:cNvSpPr>
          <p:nvPr>
            <p:ph type="sldNum" sz="quarter" idx="5"/>
          </p:nvPr>
        </p:nvSpPr>
        <p:spPr/>
        <p:txBody>
          <a:bodyPr/>
          <a:lstStyle/>
          <a:p>
            <a:fld id="{C70DBB40-07F4-41F1-A3FA-47B5165E7B3E}" type="slidenum">
              <a:rPr lang="en-GB" smtClean="0"/>
              <a:t>26</a:t>
            </a:fld>
            <a:endParaRPr lang="en-GB"/>
          </a:p>
        </p:txBody>
      </p:sp>
    </p:spTree>
    <p:extLst>
      <p:ext uri="{BB962C8B-B14F-4D97-AF65-F5344CB8AC3E}">
        <p14:creationId xmlns:p14="http://schemas.microsoft.com/office/powerpoint/2010/main" val="2255487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t-EE" sz="1200" kern="1200" dirty="0" err="1">
                <a:solidFill>
                  <a:schemeClr val="tx1"/>
                </a:solidFill>
                <a:effectLst/>
                <a:latin typeface="+mn-lt"/>
                <a:ea typeface="+mn-ea"/>
                <a:cs typeface="+mn-cs"/>
              </a:rPr>
              <a:t>Holmqvist</a:t>
            </a:r>
            <a:r>
              <a:rPr lang="et-EE" sz="1200" kern="1200" dirty="0">
                <a:solidFill>
                  <a:schemeClr val="tx1"/>
                </a:solidFill>
                <a:effectLst/>
                <a:latin typeface="+mn-lt"/>
                <a:ea typeface="+mn-ea"/>
                <a:cs typeface="+mn-cs"/>
              </a:rPr>
              <a:t>, K., </a:t>
            </a:r>
            <a:r>
              <a:rPr lang="et-EE" sz="1200" kern="1200" dirty="0" err="1">
                <a:solidFill>
                  <a:schemeClr val="tx1"/>
                </a:solidFill>
                <a:effectLst/>
                <a:latin typeface="+mn-lt"/>
                <a:ea typeface="+mn-ea"/>
                <a:cs typeface="+mn-cs"/>
              </a:rPr>
              <a:t>Nyström</a:t>
            </a:r>
            <a:r>
              <a:rPr lang="et-EE" sz="1200" kern="1200" dirty="0">
                <a:solidFill>
                  <a:schemeClr val="tx1"/>
                </a:solidFill>
                <a:effectLst/>
                <a:latin typeface="+mn-lt"/>
                <a:ea typeface="+mn-ea"/>
                <a:cs typeface="+mn-cs"/>
              </a:rPr>
              <a:t>, M., &amp; </a:t>
            </a:r>
            <a:r>
              <a:rPr lang="et-EE" sz="1200" kern="1200" dirty="0" err="1">
                <a:solidFill>
                  <a:schemeClr val="tx1"/>
                </a:solidFill>
                <a:effectLst/>
                <a:latin typeface="+mn-lt"/>
                <a:ea typeface="+mn-ea"/>
                <a:cs typeface="+mn-cs"/>
              </a:rPr>
              <a:t>Mulvey</a:t>
            </a:r>
            <a:r>
              <a:rPr lang="et-EE" sz="1200" kern="1200" dirty="0">
                <a:solidFill>
                  <a:schemeClr val="tx1"/>
                </a:solidFill>
                <a:effectLst/>
                <a:latin typeface="+mn-lt"/>
                <a:ea typeface="+mn-ea"/>
                <a:cs typeface="+mn-cs"/>
              </a:rPr>
              <a:t>, F. (2012). </a:t>
            </a:r>
            <a:r>
              <a:rPr lang="et-EE" sz="1200" kern="1200" dirty="0" err="1">
                <a:solidFill>
                  <a:schemeClr val="tx1"/>
                </a:solidFill>
                <a:effectLst/>
                <a:latin typeface="+mn-lt"/>
                <a:ea typeface="+mn-ea"/>
                <a:cs typeface="+mn-cs"/>
              </a:rPr>
              <a:t>Eye</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tracker</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data</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quality</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What</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it</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is</a:t>
            </a:r>
            <a:r>
              <a:rPr lang="et-EE" sz="1200" kern="1200" dirty="0">
                <a:solidFill>
                  <a:schemeClr val="tx1"/>
                </a:solidFill>
                <a:effectLst/>
                <a:latin typeface="+mn-lt"/>
                <a:ea typeface="+mn-ea"/>
                <a:cs typeface="+mn-cs"/>
              </a:rPr>
              <a:t> and </a:t>
            </a:r>
            <a:r>
              <a:rPr lang="et-EE" sz="1200" kern="1200" dirty="0" err="1">
                <a:solidFill>
                  <a:schemeClr val="tx1"/>
                </a:solidFill>
                <a:effectLst/>
                <a:latin typeface="+mn-lt"/>
                <a:ea typeface="+mn-ea"/>
                <a:cs typeface="+mn-cs"/>
              </a:rPr>
              <a:t>how</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to</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measure</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it</a:t>
            </a:r>
            <a:r>
              <a:rPr lang="et-EE" sz="1200" kern="1200" dirty="0">
                <a:solidFill>
                  <a:schemeClr val="tx1"/>
                </a:solidFill>
                <a:effectLst/>
                <a:latin typeface="+mn-lt"/>
                <a:ea typeface="+mn-ea"/>
                <a:cs typeface="+mn-cs"/>
              </a:rPr>
              <a:t>. </a:t>
            </a:r>
            <a:r>
              <a:rPr lang="et-EE" sz="1200" i="1" kern="1200" dirty="0" err="1">
                <a:solidFill>
                  <a:schemeClr val="tx1"/>
                </a:solidFill>
                <a:effectLst/>
                <a:latin typeface="+mn-lt"/>
                <a:ea typeface="+mn-ea"/>
                <a:cs typeface="+mn-cs"/>
              </a:rPr>
              <a:t>Proceedings</a:t>
            </a:r>
            <a:r>
              <a:rPr lang="et-EE" sz="1200" i="1" kern="1200" dirty="0">
                <a:solidFill>
                  <a:schemeClr val="tx1"/>
                </a:solidFill>
                <a:effectLst/>
                <a:latin typeface="+mn-lt"/>
                <a:ea typeface="+mn-ea"/>
                <a:cs typeface="+mn-cs"/>
              </a:rPr>
              <a:t> of </a:t>
            </a:r>
            <a:r>
              <a:rPr lang="et-EE" sz="1200" i="1" kern="1200" dirty="0" err="1">
                <a:solidFill>
                  <a:schemeClr val="tx1"/>
                </a:solidFill>
                <a:effectLst/>
                <a:latin typeface="+mn-lt"/>
                <a:ea typeface="+mn-ea"/>
                <a:cs typeface="+mn-cs"/>
              </a:rPr>
              <a:t>the</a:t>
            </a:r>
            <a:r>
              <a:rPr lang="et-EE" sz="1200" i="1" kern="1200" dirty="0">
                <a:solidFill>
                  <a:schemeClr val="tx1"/>
                </a:solidFill>
                <a:effectLst/>
                <a:latin typeface="+mn-lt"/>
                <a:ea typeface="+mn-ea"/>
                <a:cs typeface="+mn-cs"/>
              </a:rPr>
              <a:t> </a:t>
            </a:r>
            <a:r>
              <a:rPr lang="et-EE" sz="1200" i="1" kern="1200" dirty="0" err="1">
                <a:solidFill>
                  <a:schemeClr val="tx1"/>
                </a:solidFill>
                <a:effectLst/>
                <a:latin typeface="+mn-lt"/>
                <a:ea typeface="+mn-ea"/>
                <a:cs typeface="+mn-cs"/>
              </a:rPr>
              <a:t>Symposium</a:t>
            </a:r>
            <a:r>
              <a:rPr lang="et-EE" sz="1200" i="1" kern="1200" dirty="0">
                <a:solidFill>
                  <a:schemeClr val="tx1"/>
                </a:solidFill>
                <a:effectLst/>
                <a:latin typeface="+mn-lt"/>
                <a:ea typeface="+mn-ea"/>
                <a:cs typeface="+mn-cs"/>
              </a:rPr>
              <a:t> on </a:t>
            </a:r>
            <a:r>
              <a:rPr lang="et-EE" sz="1200" i="1" kern="1200" dirty="0" err="1">
                <a:solidFill>
                  <a:schemeClr val="tx1"/>
                </a:solidFill>
                <a:effectLst/>
                <a:latin typeface="+mn-lt"/>
                <a:ea typeface="+mn-ea"/>
                <a:cs typeface="+mn-cs"/>
              </a:rPr>
              <a:t>Eye</a:t>
            </a:r>
            <a:r>
              <a:rPr lang="et-EE" sz="1200" i="1" kern="1200" dirty="0">
                <a:solidFill>
                  <a:schemeClr val="tx1"/>
                </a:solidFill>
                <a:effectLst/>
                <a:latin typeface="+mn-lt"/>
                <a:ea typeface="+mn-ea"/>
                <a:cs typeface="+mn-cs"/>
              </a:rPr>
              <a:t> Tracking Research and Applications - ETRA ’12</a:t>
            </a:r>
            <a:r>
              <a:rPr lang="et-EE" sz="1200" kern="1200" dirty="0">
                <a:solidFill>
                  <a:schemeClr val="tx1"/>
                </a:solidFill>
                <a:effectLst/>
                <a:latin typeface="+mn-lt"/>
                <a:ea typeface="+mn-ea"/>
                <a:cs typeface="+mn-cs"/>
              </a:rPr>
              <a:t>, 45. https://doi.org/10.1145/2168556.2168563</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28</a:t>
            </a:fld>
            <a:endParaRPr lang="en-GB"/>
          </a:p>
        </p:txBody>
      </p:sp>
    </p:spTree>
    <p:extLst>
      <p:ext uri="{BB962C8B-B14F-4D97-AF65-F5344CB8AC3E}">
        <p14:creationId xmlns:p14="http://schemas.microsoft.com/office/powerpoint/2010/main" val="1579028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29</a:t>
            </a:fld>
            <a:endParaRPr lang="en-GB"/>
          </a:p>
        </p:txBody>
      </p:sp>
    </p:spTree>
    <p:extLst>
      <p:ext uri="{BB962C8B-B14F-4D97-AF65-F5344CB8AC3E}">
        <p14:creationId xmlns:p14="http://schemas.microsoft.com/office/powerpoint/2010/main" val="1553261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Ilya </a:t>
            </a:r>
            <a:r>
              <a:rPr lang="en-GB" sz="1200" b="0" i="0" kern="1200" dirty="0" err="1">
                <a:solidFill>
                  <a:schemeClr val="tx1"/>
                </a:solidFill>
                <a:effectLst/>
                <a:latin typeface="+mn-lt"/>
                <a:ea typeface="+mn-ea"/>
                <a:cs typeface="+mn-cs"/>
              </a:rPr>
              <a:t>Repin</a:t>
            </a:r>
            <a:r>
              <a:rPr lang="en-GB" sz="1200" b="0" i="0" kern="1200" dirty="0">
                <a:solidFill>
                  <a:schemeClr val="tx1"/>
                </a:solidFill>
                <a:effectLst/>
                <a:latin typeface="+mn-lt"/>
                <a:ea typeface="+mn-ea"/>
                <a:cs typeface="+mn-cs"/>
              </a:rPr>
              <a:t> </a:t>
            </a:r>
            <a:r>
              <a:rPr lang="et-EE" sz="1200" b="0" i="0" kern="1200" dirty="0">
                <a:solidFill>
                  <a:schemeClr val="tx1"/>
                </a:solidFill>
                <a:effectLst/>
                <a:latin typeface="+mn-lt"/>
                <a:ea typeface="+mn-ea"/>
                <a:cs typeface="+mn-cs"/>
              </a:rPr>
              <a:t>, "</a:t>
            </a:r>
            <a:r>
              <a:rPr lang="et-EE" sz="1200" b="0" i="0" kern="1200" dirty="0" err="1">
                <a:solidFill>
                  <a:schemeClr val="tx1"/>
                </a:solidFill>
                <a:effectLst/>
                <a:latin typeface="+mn-lt"/>
                <a:ea typeface="+mn-ea"/>
                <a:cs typeface="+mn-cs"/>
              </a:rPr>
              <a:t>Unexpected</a:t>
            </a:r>
            <a:r>
              <a:rPr lang="et-EE" sz="1200" b="0" i="0" kern="1200" dirty="0">
                <a:solidFill>
                  <a:schemeClr val="tx1"/>
                </a:solidFill>
                <a:effectLst/>
                <a:latin typeface="+mn-lt"/>
                <a:ea typeface="+mn-ea"/>
                <a:cs typeface="+mn-cs"/>
              </a:rPr>
              <a:t> </a:t>
            </a:r>
            <a:r>
              <a:rPr lang="et-EE" sz="1200" b="0" i="0" kern="1200" dirty="0" err="1">
                <a:solidFill>
                  <a:schemeClr val="tx1"/>
                </a:solidFill>
                <a:effectLst/>
                <a:latin typeface="+mn-lt"/>
                <a:ea typeface="+mn-ea"/>
                <a:cs typeface="+mn-cs"/>
              </a:rPr>
              <a:t>Visitors</a:t>
            </a:r>
            <a:r>
              <a:rPr lang="et-EE" sz="1200" b="0" i="0" kern="1200" dirty="0">
                <a:solidFill>
                  <a:schemeClr val="tx1"/>
                </a:solidFill>
                <a:effectLst/>
                <a:latin typeface="+mn-lt"/>
                <a:ea typeface="+mn-ea"/>
                <a:cs typeface="+mn-cs"/>
              </a:rPr>
              <a:t>" (1884-1888)</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3</a:t>
            </a:fld>
            <a:endParaRPr lang="en-GB"/>
          </a:p>
        </p:txBody>
      </p:sp>
    </p:spTree>
    <p:extLst>
      <p:ext uri="{BB962C8B-B14F-4D97-AF65-F5344CB8AC3E}">
        <p14:creationId xmlns:p14="http://schemas.microsoft.com/office/powerpoint/2010/main" val="3470906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Atsetüülkoliin</a:t>
            </a:r>
            <a:r>
              <a:rPr lang="en-GB" sz="1200" b="0" i="0" kern="1200" dirty="0">
                <a:solidFill>
                  <a:schemeClr val="tx1"/>
                </a:solidFill>
                <a:effectLst/>
                <a:latin typeface="+mn-lt"/>
                <a:ea typeface="+mn-ea"/>
                <a:cs typeface="+mn-cs"/>
              </a:rPr>
              <a:t> on </a:t>
            </a:r>
            <a:r>
              <a:rPr lang="en-GB" sz="1200" b="0" i="0" kern="1200" dirty="0" err="1">
                <a:solidFill>
                  <a:schemeClr val="tx1"/>
                </a:solidFill>
                <a:effectLst/>
                <a:latin typeface="+mn-lt"/>
                <a:ea typeface="+mn-ea"/>
                <a:cs typeface="+mn-cs"/>
              </a:rPr>
              <a:t>ainus</a:t>
            </a:r>
            <a:r>
              <a:rPr lang="en-GB" sz="1200" b="0" i="0" kern="1200" dirty="0">
                <a:solidFill>
                  <a:schemeClr val="tx1"/>
                </a:solidFill>
                <a:effectLst/>
                <a:latin typeface="+mn-lt"/>
                <a:ea typeface="+mn-ea"/>
                <a:cs typeface="+mn-cs"/>
              </a:rPr>
              <a:t> neurotransmitter, mis </a:t>
            </a:r>
            <a:r>
              <a:rPr lang="en-GB" sz="1200" b="0" i="0" kern="1200" dirty="0" err="1">
                <a:solidFill>
                  <a:schemeClr val="tx1"/>
                </a:solidFill>
                <a:effectLst/>
                <a:latin typeface="+mn-lt"/>
                <a:ea typeface="+mn-ea"/>
                <a:cs typeface="+mn-cs"/>
              </a:rPr>
              <a:t>kannab</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edasi</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impulsse</a:t>
            </a:r>
            <a:r>
              <a:rPr lang="en-GB" sz="1200" b="0" i="0"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hlinkClick r:id="rId3" tooltip="Lihas"/>
              </a:rPr>
              <a:t>lihaste</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liigutamiseks</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Samuti</a:t>
            </a:r>
            <a:r>
              <a:rPr lang="en-GB" sz="1200" b="0" i="0" kern="1200" dirty="0">
                <a:solidFill>
                  <a:schemeClr val="tx1"/>
                </a:solidFill>
                <a:effectLst/>
                <a:latin typeface="+mn-lt"/>
                <a:ea typeface="+mn-ea"/>
                <a:cs typeface="+mn-cs"/>
              </a:rPr>
              <a:t> on ta </a:t>
            </a:r>
            <a:r>
              <a:rPr lang="en-GB" sz="1200" b="0" i="0" kern="1200" dirty="0" err="1">
                <a:solidFill>
                  <a:schemeClr val="tx1"/>
                </a:solidFill>
                <a:effectLst/>
                <a:latin typeface="+mn-lt"/>
                <a:ea typeface="+mn-ea"/>
                <a:cs typeface="+mn-cs"/>
              </a:rPr>
              <a:t>peamine</a:t>
            </a:r>
            <a:r>
              <a:rPr lang="en-GB" sz="1200" b="0" i="0"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hlinkClick r:id="rId4" tooltip="Parasümpaatiline närvisüsteem"/>
              </a:rPr>
              <a:t>parasümpaatilise</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närvisüsteemi</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mediaator</a:t>
            </a:r>
            <a:r>
              <a:rPr lang="en-GB" sz="1200" b="0" i="0" kern="1200" dirty="0">
                <a:solidFill>
                  <a:schemeClr val="tx1"/>
                </a:solidFill>
                <a:effectLst/>
                <a:latin typeface="+mn-lt"/>
                <a:ea typeface="+mn-ea"/>
                <a:cs typeface="+mn-cs"/>
              </a:rPr>
              <a:t>.</a:t>
            </a:r>
          </a:p>
          <a:p>
            <a:br>
              <a:rPr lang="en-GB" dirty="0"/>
            </a:br>
            <a:r>
              <a:rPr lang="fi-FI" sz="1200" b="0" i="0" kern="1200" dirty="0" err="1">
                <a:solidFill>
                  <a:schemeClr val="tx1"/>
                </a:solidFill>
                <a:effectLst/>
                <a:latin typeface="+mn-lt"/>
                <a:ea typeface="+mn-ea"/>
                <a:cs typeface="+mn-cs"/>
              </a:rPr>
              <a:t>Atsetüülkoliin</a:t>
            </a:r>
            <a:r>
              <a:rPr lang="fi-FI" sz="1200" b="0" i="0" kern="1200" dirty="0">
                <a:solidFill>
                  <a:schemeClr val="tx1"/>
                </a:solidFill>
                <a:effectLst/>
                <a:latin typeface="+mn-lt"/>
                <a:ea typeface="+mn-ea"/>
                <a:cs typeface="+mn-cs"/>
              </a:rPr>
              <a:t> oli </a:t>
            </a:r>
            <a:r>
              <a:rPr lang="fi-FI" sz="1200" b="0" i="0" kern="1200" dirty="0" err="1">
                <a:solidFill>
                  <a:schemeClr val="tx1"/>
                </a:solidFill>
                <a:effectLst/>
                <a:latin typeface="+mn-lt"/>
                <a:ea typeface="+mn-ea"/>
                <a:cs typeface="+mn-cs"/>
              </a:rPr>
              <a:t>esimene</a:t>
            </a:r>
            <a:r>
              <a:rPr lang="fi-FI" sz="1200" b="0" i="0" kern="1200" dirty="0">
                <a:solidFill>
                  <a:schemeClr val="tx1"/>
                </a:solidFill>
                <a:effectLst/>
                <a:latin typeface="+mn-lt"/>
                <a:ea typeface="+mn-ea"/>
                <a:cs typeface="+mn-cs"/>
              </a:rPr>
              <a:t> </a:t>
            </a:r>
            <a:r>
              <a:rPr lang="fi-FI" sz="1200" b="0" i="0" kern="1200" dirty="0" err="1">
                <a:solidFill>
                  <a:schemeClr val="tx1"/>
                </a:solidFill>
                <a:effectLst/>
                <a:latin typeface="+mn-lt"/>
                <a:ea typeface="+mn-ea"/>
                <a:cs typeface="+mn-cs"/>
              </a:rPr>
              <a:t>avastatud</a:t>
            </a:r>
            <a:r>
              <a:rPr lang="fi-FI" sz="1200" b="0" i="0" kern="1200" dirty="0">
                <a:solidFill>
                  <a:schemeClr val="tx1"/>
                </a:solidFill>
                <a:effectLst/>
                <a:latin typeface="+mn-lt"/>
                <a:ea typeface="+mn-ea"/>
                <a:cs typeface="+mn-cs"/>
              </a:rPr>
              <a:t> </a:t>
            </a:r>
            <a:r>
              <a:rPr lang="fi-FI" sz="1200" b="0" i="0" kern="1200" dirty="0" err="1">
                <a:solidFill>
                  <a:schemeClr val="tx1"/>
                </a:solidFill>
                <a:effectLst/>
                <a:latin typeface="+mn-lt"/>
                <a:ea typeface="+mn-ea"/>
                <a:cs typeface="+mn-cs"/>
              </a:rPr>
              <a:t>neuromediaator</a:t>
            </a:r>
            <a:r>
              <a:rPr lang="et-EE" sz="1200" b="0" i="0" kern="1200" dirty="0">
                <a:solidFill>
                  <a:schemeClr val="tx1"/>
                </a:solidFill>
                <a:effectLst/>
                <a:latin typeface="+mn-lt"/>
                <a:ea typeface="+mn-ea"/>
                <a:cs typeface="+mn-cs"/>
              </a:rPr>
              <a:t> (1914)</a:t>
            </a:r>
            <a:r>
              <a:rPr lang="fi-FI" sz="1200" b="0" i="0" kern="1200" dirty="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30</a:t>
            </a:fld>
            <a:endParaRPr lang="en-GB"/>
          </a:p>
        </p:txBody>
      </p:sp>
    </p:spTree>
    <p:extLst>
      <p:ext uri="{BB962C8B-B14F-4D97-AF65-F5344CB8AC3E}">
        <p14:creationId xmlns:p14="http://schemas.microsoft.com/office/powerpoint/2010/main" val="265010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a:t>Mõnedel </a:t>
            </a:r>
            <a:r>
              <a:rPr lang="et-EE" dirty="0" err="1"/>
              <a:t>hinnagutel</a:t>
            </a:r>
            <a:r>
              <a:rPr lang="et-EE" dirty="0"/>
              <a:t> võivad silmad liikuda kuni 1000 kraadi sekundis. Kui pea suudaks teha täispöördeid ja sellise kiirusega liiguks, siis teeks ta sellisel kiirusel umbes kolm täistiiru sekundis. </a:t>
            </a:r>
          </a:p>
          <a:p>
            <a:r>
              <a:rPr lang="en-GB" sz="1200" b="0" i="0" kern="1200" dirty="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33</a:t>
            </a:fld>
            <a:endParaRPr lang="en-GB"/>
          </a:p>
        </p:txBody>
      </p:sp>
    </p:spTree>
    <p:extLst>
      <p:ext uri="{BB962C8B-B14F-4D97-AF65-F5344CB8AC3E}">
        <p14:creationId xmlns:p14="http://schemas.microsoft.com/office/powerpoint/2010/main" val="39698326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Wong, I. Y., &amp; Wong, D. (2013). Chapter 104-special adjuncts to treatment. </a:t>
            </a:r>
            <a:r>
              <a:rPr lang="en-GB" sz="1200" b="0" i="1" kern="1200" dirty="0">
                <a:solidFill>
                  <a:schemeClr val="tx1"/>
                </a:solidFill>
                <a:effectLst/>
                <a:latin typeface="+mn-lt"/>
                <a:ea typeface="+mn-ea"/>
                <a:cs typeface="+mn-cs"/>
              </a:rPr>
              <a:t>Retina</a:t>
            </a:r>
            <a:r>
              <a:rPr lang="en-GB" sz="1200" b="0" i="0" kern="1200" dirty="0">
                <a:solidFill>
                  <a:schemeClr val="tx1"/>
                </a:solidFill>
                <a:effectLst/>
                <a:latin typeface="+mn-lt"/>
                <a:ea typeface="+mn-ea"/>
                <a:cs typeface="+mn-cs"/>
              </a:rPr>
              <a:t>, 1735-1783.</a:t>
            </a:r>
            <a:endParaRPr lang="et-EE" sz="1200" b="0" i="0" kern="1200" dirty="0">
              <a:solidFill>
                <a:schemeClr val="tx1"/>
              </a:solidFill>
              <a:effectLst/>
              <a:latin typeface="+mn-lt"/>
              <a:ea typeface="+mn-ea"/>
              <a:cs typeface="+mn-cs"/>
            </a:endParaRPr>
          </a:p>
          <a:p>
            <a:endParaRPr lang="et-EE"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Fuchs, A. F. (1967-08-01). </a:t>
            </a:r>
            <a:r>
              <a:rPr lang="en-GB" sz="1200" b="0" i="0" u="none" strike="noStrike" kern="1200" dirty="0">
                <a:solidFill>
                  <a:schemeClr val="tx1"/>
                </a:solidFill>
                <a:effectLst/>
                <a:latin typeface="+mn-lt"/>
                <a:ea typeface="+mn-ea"/>
                <a:cs typeface="+mn-cs"/>
                <a:hlinkClick r:id="rId3"/>
              </a:rPr>
              <a:t>"Saccadic and smooth pursuit eye movements in the monkey"</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The Journal of Physiology</a:t>
            </a:r>
            <a:r>
              <a:rPr lang="en-GB" sz="1200" b="0" i="0" kern="1200" dirty="0">
                <a:solidFill>
                  <a:schemeClr val="tx1"/>
                </a:solidFill>
                <a:effectLst/>
                <a:latin typeface="+mn-lt"/>
                <a:ea typeface="+mn-ea"/>
                <a:cs typeface="+mn-cs"/>
              </a:rPr>
              <a:t>. </a:t>
            </a:r>
            <a:r>
              <a:rPr lang="en-GB" sz="1200" b="1" i="0" kern="1200" dirty="0">
                <a:solidFill>
                  <a:schemeClr val="tx1"/>
                </a:solidFill>
                <a:effectLst/>
                <a:latin typeface="+mn-lt"/>
                <a:ea typeface="+mn-ea"/>
                <a:cs typeface="+mn-cs"/>
              </a:rPr>
              <a:t>191</a:t>
            </a:r>
            <a:r>
              <a:rPr lang="en-GB" sz="1200" b="0" i="0" kern="1200" dirty="0">
                <a:solidFill>
                  <a:schemeClr val="tx1"/>
                </a:solidFill>
                <a:effectLst/>
                <a:latin typeface="+mn-lt"/>
                <a:ea typeface="+mn-ea"/>
                <a:cs typeface="+mn-cs"/>
              </a:rPr>
              <a:t> (3): 609–631.</a:t>
            </a:r>
            <a:endParaRPr lang="en-GB" dirty="0"/>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34</a:t>
            </a:fld>
            <a:endParaRPr lang="en-GB"/>
          </a:p>
        </p:txBody>
      </p:sp>
    </p:spTree>
    <p:extLst>
      <p:ext uri="{BB962C8B-B14F-4D97-AF65-F5344CB8AC3E}">
        <p14:creationId xmlns:p14="http://schemas.microsoft.com/office/powerpoint/2010/main" val="2252157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err="1"/>
              <a:t>Fiksatsioon</a:t>
            </a:r>
            <a:r>
              <a:rPr lang="et-EE" dirty="0"/>
              <a:t> vs </a:t>
            </a:r>
            <a:r>
              <a:rPr lang="et-EE" dirty="0" err="1"/>
              <a:t>fikseering</a:t>
            </a:r>
            <a:r>
              <a:rPr lang="et-EE" dirty="0"/>
              <a:t> – EKI pakkus, et võiks kasutada </a:t>
            </a:r>
            <a:r>
              <a:rPr lang="et-EE" dirty="0" err="1"/>
              <a:t>fikseeringut</a:t>
            </a:r>
            <a:r>
              <a:rPr lang="et-EE" dirty="0"/>
              <a:t>, mis on vähem </a:t>
            </a:r>
            <a:r>
              <a:rPr lang="fi-FI" sz="1200" b="0" i="0" kern="1200" dirty="0" err="1">
                <a:solidFill>
                  <a:schemeClr val="tx1"/>
                </a:solidFill>
                <a:effectLst/>
                <a:latin typeface="+mn-lt"/>
                <a:ea typeface="+mn-ea"/>
                <a:cs typeface="+mn-cs"/>
              </a:rPr>
              <a:t>toortõlkeline</a:t>
            </a:r>
            <a:r>
              <a:rPr lang="fi-FI" sz="1200" b="0" i="0" kern="1200" dirty="0">
                <a:solidFill>
                  <a:schemeClr val="tx1"/>
                </a:solidFill>
                <a:effectLst/>
                <a:latin typeface="+mn-lt"/>
                <a:ea typeface="+mn-ea"/>
                <a:cs typeface="+mn-cs"/>
              </a:rPr>
              <a:t> </a:t>
            </a:r>
            <a:r>
              <a:rPr lang="fi-FI" sz="1200" b="0" i="0" kern="1200" dirty="0" err="1">
                <a:solidFill>
                  <a:schemeClr val="tx1"/>
                </a:solidFill>
                <a:effectLst/>
                <a:latin typeface="+mn-lt"/>
                <a:ea typeface="+mn-ea"/>
                <a:cs typeface="+mn-cs"/>
              </a:rPr>
              <a:t>omaliitega</a:t>
            </a:r>
            <a:r>
              <a:rPr lang="fi-FI" sz="1200" b="0" i="0" kern="1200" dirty="0">
                <a:solidFill>
                  <a:schemeClr val="tx1"/>
                </a:solidFill>
                <a:effectLst/>
                <a:latin typeface="+mn-lt"/>
                <a:ea typeface="+mn-ea"/>
                <a:cs typeface="+mn-cs"/>
              </a:rPr>
              <a:t> </a:t>
            </a:r>
            <a:r>
              <a:rPr lang="fi-FI" sz="1200" b="0" i="0" kern="1200" dirty="0" err="1">
                <a:solidFill>
                  <a:schemeClr val="tx1"/>
                </a:solidFill>
                <a:effectLst/>
                <a:latin typeface="+mn-lt"/>
                <a:ea typeface="+mn-ea"/>
                <a:cs typeface="+mn-cs"/>
              </a:rPr>
              <a:t>tuletis</a:t>
            </a:r>
            <a:r>
              <a:rPr lang="fi-FI" sz="1200" b="0" i="0" kern="1200" dirty="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35</a:t>
            </a:fld>
            <a:endParaRPr lang="en-GB"/>
          </a:p>
        </p:txBody>
      </p:sp>
    </p:spTree>
    <p:extLst>
      <p:ext uri="{BB962C8B-B14F-4D97-AF65-F5344CB8AC3E}">
        <p14:creationId xmlns:p14="http://schemas.microsoft.com/office/powerpoint/2010/main" val="1243192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err="1"/>
              <a:t>Fiksatsioon</a:t>
            </a:r>
            <a:r>
              <a:rPr lang="et-EE" dirty="0"/>
              <a:t> vs </a:t>
            </a:r>
            <a:r>
              <a:rPr lang="et-EE" dirty="0" err="1"/>
              <a:t>fikseering</a:t>
            </a:r>
            <a:r>
              <a:rPr lang="et-EE" dirty="0"/>
              <a:t> – EKI pakkus, et võiks kasutada </a:t>
            </a:r>
            <a:r>
              <a:rPr lang="et-EE" dirty="0" err="1"/>
              <a:t>fikseeringut</a:t>
            </a:r>
            <a:r>
              <a:rPr lang="et-EE" dirty="0"/>
              <a:t>, mis on vähem </a:t>
            </a:r>
            <a:r>
              <a:rPr lang="fi-FI" sz="1200" b="0" i="0" kern="1200" dirty="0" err="1">
                <a:solidFill>
                  <a:schemeClr val="tx1"/>
                </a:solidFill>
                <a:effectLst/>
                <a:latin typeface="+mn-lt"/>
                <a:ea typeface="+mn-ea"/>
                <a:cs typeface="+mn-cs"/>
              </a:rPr>
              <a:t>toortõlkeline</a:t>
            </a:r>
            <a:r>
              <a:rPr lang="fi-FI" sz="1200" b="0" i="0" kern="1200" dirty="0">
                <a:solidFill>
                  <a:schemeClr val="tx1"/>
                </a:solidFill>
                <a:effectLst/>
                <a:latin typeface="+mn-lt"/>
                <a:ea typeface="+mn-ea"/>
                <a:cs typeface="+mn-cs"/>
              </a:rPr>
              <a:t> </a:t>
            </a:r>
            <a:r>
              <a:rPr lang="fi-FI" sz="1200" b="0" i="0" kern="1200" dirty="0" err="1">
                <a:solidFill>
                  <a:schemeClr val="tx1"/>
                </a:solidFill>
                <a:effectLst/>
                <a:latin typeface="+mn-lt"/>
                <a:ea typeface="+mn-ea"/>
                <a:cs typeface="+mn-cs"/>
              </a:rPr>
              <a:t>omaliitega</a:t>
            </a:r>
            <a:r>
              <a:rPr lang="fi-FI" sz="1200" b="0" i="0" kern="1200" dirty="0">
                <a:solidFill>
                  <a:schemeClr val="tx1"/>
                </a:solidFill>
                <a:effectLst/>
                <a:latin typeface="+mn-lt"/>
                <a:ea typeface="+mn-ea"/>
                <a:cs typeface="+mn-cs"/>
              </a:rPr>
              <a:t> </a:t>
            </a:r>
            <a:r>
              <a:rPr lang="fi-FI" sz="1200" b="0" i="0" kern="1200" dirty="0" err="1">
                <a:solidFill>
                  <a:schemeClr val="tx1"/>
                </a:solidFill>
                <a:effectLst/>
                <a:latin typeface="+mn-lt"/>
                <a:ea typeface="+mn-ea"/>
                <a:cs typeface="+mn-cs"/>
              </a:rPr>
              <a:t>tuletis</a:t>
            </a:r>
            <a:r>
              <a:rPr lang="fi-FI" sz="1200" b="0" i="0" kern="1200" dirty="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36</a:t>
            </a:fld>
            <a:endParaRPr lang="en-GB"/>
          </a:p>
        </p:txBody>
      </p:sp>
    </p:spTree>
    <p:extLst>
      <p:ext uri="{BB962C8B-B14F-4D97-AF65-F5344CB8AC3E}">
        <p14:creationId xmlns:p14="http://schemas.microsoft.com/office/powerpoint/2010/main" val="10052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Giesel</a:t>
            </a:r>
            <a:r>
              <a:rPr lang="en-GB" sz="1200" b="0" i="0" kern="1200" dirty="0">
                <a:solidFill>
                  <a:schemeClr val="tx1"/>
                </a:solidFill>
                <a:effectLst/>
                <a:latin typeface="+mn-lt"/>
                <a:ea typeface="+mn-ea"/>
                <a:cs typeface="+mn-cs"/>
              </a:rPr>
              <a:t>, M., </a:t>
            </a:r>
            <a:r>
              <a:rPr lang="en-GB" sz="1200" b="0" i="0" kern="1200" dirty="0" err="1">
                <a:solidFill>
                  <a:schemeClr val="tx1"/>
                </a:solidFill>
                <a:effectLst/>
                <a:latin typeface="+mn-lt"/>
                <a:ea typeface="+mn-ea"/>
                <a:cs typeface="+mn-cs"/>
              </a:rPr>
              <a:t>Yakovleva</a:t>
            </a:r>
            <a:r>
              <a:rPr lang="en-GB" sz="1200" b="0" i="0" kern="1200" dirty="0">
                <a:solidFill>
                  <a:schemeClr val="tx1"/>
                </a:solidFill>
                <a:effectLst/>
                <a:latin typeface="+mn-lt"/>
                <a:ea typeface="+mn-ea"/>
                <a:cs typeface="+mn-cs"/>
              </a:rPr>
              <a:t>, A., </a:t>
            </a:r>
            <a:r>
              <a:rPr lang="en-GB" sz="1200" b="0" i="0" kern="1200" dirty="0" err="1">
                <a:solidFill>
                  <a:schemeClr val="tx1"/>
                </a:solidFill>
                <a:effectLst/>
                <a:latin typeface="+mn-lt"/>
                <a:ea typeface="+mn-ea"/>
                <a:cs typeface="+mn-cs"/>
              </a:rPr>
              <a:t>Bloj</a:t>
            </a:r>
            <a:r>
              <a:rPr lang="en-GB" sz="1200" b="0" i="0" kern="1200" dirty="0">
                <a:solidFill>
                  <a:schemeClr val="tx1"/>
                </a:solidFill>
                <a:effectLst/>
                <a:latin typeface="+mn-lt"/>
                <a:ea typeface="+mn-ea"/>
                <a:cs typeface="+mn-cs"/>
              </a:rPr>
              <a:t>, M., Wade, A. R., Norcia, A. M., &amp; Harris, J. M. (2019). Relative contributions to vergence eye movements of two binocular cues for motion-in-depth. </a:t>
            </a:r>
            <a:r>
              <a:rPr lang="en-GB" sz="1200" b="0" i="1" kern="1200" dirty="0">
                <a:solidFill>
                  <a:schemeClr val="tx1"/>
                </a:solidFill>
                <a:effectLst/>
                <a:latin typeface="+mn-lt"/>
                <a:ea typeface="+mn-ea"/>
                <a:cs typeface="+mn-cs"/>
              </a:rPr>
              <a:t>Scientific reports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9</a:t>
            </a:r>
            <a:r>
              <a:rPr lang="en-GB" sz="1200" b="0" i="0" kern="1200" dirty="0">
                <a:solidFill>
                  <a:schemeClr val="tx1"/>
                </a:solidFill>
                <a:effectLst/>
                <a:latin typeface="+mn-lt"/>
                <a:ea typeface="+mn-ea"/>
                <a:cs typeface="+mn-cs"/>
              </a:rPr>
              <a:t>(1), 1-14.</a:t>
            </a:r>
            <a:endParaRPr lang="et-EE" sz="1200" b="0" i="0" kern="1200" dirty="0">
              <a:solidFill>
                <a:schemeClr val="tx1"/>
              </a:solidFill>
              <a:effectLst/>
              <a:latin typeface="+mn-lt"/>
              <a:ea typeface="+mn-ea"/>
              <a:cs typeface="+mn-cs"/>
            </a:endParaRPr>
          </a:p>
          <a:p>
            <a:endParaRPr lang="et-EE" sz="1200" b="0" i="0" kern="1200" dirty="0">
              <a:solidFill>
                <a:schemeClr val="tx1"/>
              </a:solidFill>
              <a:effectLst/>
              <a:latin typeface="+mn-lt"/>
              <a:ea typeface="+mn-ea"/>
              <a:cs typeface="+mn-cs"/>
            </a:endParaRPr>
          </a:p>
          <a:p>
            <a:r>
              <a:rPr lang="et-EE" sz="1200" b="0" i="0" kern="1200" dirty="0">
                <a:solidFill>
                  <a:schemeClr val="tx1"/>
                </a:solidFill>
                <a:effectLst/>
                <a:latin typeface="+mn-lt"/>
                <a:ea typeface="+mn-ea"/>
                <a:cs typeface="+mn-cs"/>
              </a:rPr>
              <a:t>Näpp lähedal ja kaugel: fokusseeri ühel ja siis teisel. </a:t>
            </a:r>
            <a:r>
              <a:rPr lang="et-EE" sz="1200" b="0" i="0" kern="1200" dirty="0" err="1">
                <a:solidFill>
                  <a:schemeClr val="tx1"/>
                </a:solidFill>
                <a:effectLst/>
                <a:latin typeface="+mn-lt"/>
                <a:ea typeface="+mn-ea"/>
                <a:cs typeface="+mn-cs"/>
              </a:rPr>
              <a:t>Vergence</a:t>
            </a:r>
            <a:r>
              <a:rPr lang="et-EE" sz="1200" b="0" i="0" kern="1200" dirty="0">
                <a:solidFill>
                  <a:schemeClr val="tx1"/>
                </a:solidFill>
                <a:effectLst/>
                <a:latin typeface="+mn-lt"/>
                <a:ea typeface="+mn-ea"/>
                <a:cs typeface="+mn-cs"/>
              </a:rPr>
              <a:t> silmaliigutused on palju aeglasemad kui </a:t>
            </a:r>
            <a:r>
              <a:rPr lang="et-EE" sz="1200" b="0" i="0" kern="1200" dirty="0" err="1">
                <a:solidFill>
                  <a:schemeClr val="tx1"/>
                </a:solidFill>
                <a:effectLst/>
                <a:latin typeface="+mn-lt"/>
                <a:ea typeface="+mn-ea"/>
                <a:cs typeface="+mn-cs"/>
              </a:rPr>
              <a:t>sakaadid</a:t>
            </a:r>
            <a:r>
              <a:rPr lang="et-EE" sz="1200" b="0" i="0" kern="1200" dirty="0">
                <a:solidFill>
                  <a:schemeClr val="tx1"/>
                </a:solidFill>
                <a:effectLst/>
                <a:latin typeface="+mn-lt"/>
                <a:ea typeface="+mn-ea"/>
                <a:cs typeface="+mn-cs"/>
              </a:rPr>
              <a:t>. Lisaks liiguvad siin silmad mitte samades vaid erinevates suundades.</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37</a:t>
            </a:fld>
            <a:endParaRPr lang="en-GB"/>
          </a:p>
        </p:txBody>
      </p:sp>
    </p:spTree>
    <p:extLst>
      <p:ext uri="{BB962C8B-B14F-4D97-AF65-F5344CB8AC3E}">
        <p14:creationId xmlns:p14="http://schemas.microsoft.com/office/powerpoint/2010/main" val="2184332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a:t>Liikuva sõrmega ja ilma. Sujuvate silmaliigutuste jaoks on tarvis fikseeritavat objekti. </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38</a:t>
            </a:fld>
            <a:endParaRPr lang="en-GB"/>
          </a:p>
        </p:txBody>
      </p:sp>
    </p:spTree>
    <p:extLst>
      <p:ext uri="{BB962C8B-B14F-4D97-AF65-F5344CB8AC3E}">
        <p14:creationId xmlns:p14="http://schemas.microsoft.com/office/powerpoint/2010/main" val="25453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sz="1200" kern="1200" dirty="0" err="1">
                <a:solidFill>
                  <a:schemeClr val="tx1"/>
                </a:solidFill>
                <a:effectLst/>
                <a:latin typeface="+mn-lt"/>
                <a:ea typeface="+mn-ea"/>
                <a:cs typeface="+mn-cs"/>
              </a:rPr>
              <a:t>Franco</a:t>
            </a:r>
            <a:r>
              <a:rPr lang="et-EE" sz="1200" kern="1200" dirty="0">
                <a:solidFill>
                  <a:schemeClr val="tx1"/>
                </a:solidFill>
                <a:effectLst/>
                <a:latin typeface="+mn-lt"/>
                <a:ea typeface="+mn-ea"/>
                <a:cs typeface="+mn-cs"/>
              </a:rPr>
              <a:t>, J. G., de </a:t>
            </a:r>
            <a:r>
              <a:rPr lang="et-EE" sz="1200" kern="1200" dirty="0" err="1">
                <a:solidFill>
                  <a:schemeClr val="tx1"/>
                </a:solidFill>
                <a:effectLst/>
                <a:latin typeface="+mn-lt"/>
                <a:ea typeface="+mn-ea"/>
                <a:cs typeface="+mn-cs"/>
              </a:rPr>
              <a:t>Pablo</a:t>
            </a:r>
            <a:r>
              <a:rPr lang="et-EE" sz="1200" kern="1200" dirty="0">
                <a:solidFill>
                  <a:schemeClr val="tx1"/>
                </a:solidFill>
                <a:effectLst/>
                <a:latin typeface="+mn-lt"/>
                <a:ea typeface="+mn-ea"/>
                <a:cs typeface="+mn-cs"/>
              </a:rPr>
              <a:t>, J., </a:t>
            </a:r>
            <a:r>
              <a:rPr lang="et-EE" sz="1200" kern="1200" dirty="0" err="1">
                <a:solidFill>
                  <a:schemeClr val="tx1"/>
                </a:solidFill>
                <a:effectLst/>
                <a:latin typeface="+mn-lt"/>
                <a:ea typeface="+mn-ea"/>
                <a:cs typeface="+mn-cs"/>
              </a:rPr>
              <a:t>Gaviria</a:t>
            </a:r>
            <a:r>
              <a:rPr lang="et-EE" sz="1200" kern="1200" dirty="0">
                <a:solidFill>
                  <a:schemeClr val="tx1"/>
                </a:solidFill>
                <a:effectLst/>
                <a:latin typeface="+mn-lt"/>
                <a:ea typeface="+mn-ea"/>
                <a:cs typeface="+mn-cs"/>
              </a:rPr>
              <a:t>, A. M., </a:t>
            </a:r>
            <a:r>
              <a:rPr lang="et-EE" sz="1200" kern="1200" dirty="0" err="1">
                <a:solidFill>
                  <a:schemeClr val="tx1"/>
                </a:solidFill>
                <a:effectLst/>
                <a:latin typeface="+mn-lt"/>
                <a:ea typeface="+mn-ea"/>
                <a:cs typeface="+mn-cs"/>
              </a:rPr>
              <a:t>Sepúlveda</a:t>
            </a:r>
            <a:r>
              <a:rPr lang="et-EE" sz="1200" kern="1200" dirty="0">
                <a:solidFill>
                  <a:schemeClr val="tx1"/>
                </a:solidFill>
                <a:effectLst/>
                <a:latin typeface="+mn-lt"/>
                <a:ea typeface="+mn-ea"/>
                <a:cs typeface="+mn-cs"/>
              </a:rPr>
              <a:t>, E., &amp; </a:t>
            </a:r>
            <a:r>
              <a:rPr lang="et-EE" sz="1200" kern="1200" dirty="0" err="1">
                <a:solidFill>
                  <a:schemeClr val="tx1"/>
                </a:solidFill>
                <a:effectLst/>
                <a:latin typeface="+mn-lt"/>
                <a:ea typeface="+mn-ea"/>
                <a:cs typeface="+mn-cs"/>
              </a:rPr>
              <a:t>Vilella</a:t>
            </a:r>
            <a:r>
              <a:rPr lang="et-EE" sz="1200" kern="1200" dirty="0">
                <a:solidFill>
                  <a:schemeClr val="tx1"/>
                </a:solidFill>
                <a:effectLst/>
                <a:latin typeface="+mn-lt"/>
                <a:ea typeface="+mn-ea"/>
                <a:cs typeface="+mn-cs"/>
              </a:rPr>
              <a:t>, E. (2014). </a:t>
            </a:r>
            <a:r>
              <a:rPr lang="et-EE" sz="1200" kern="1200" dirty="0" err="1">
                <a:solidFill>
                  <a:schemeClr val="tx1"/>
                </a:solidFill>
                <a:effectLst/>
                <a:latin typeface="+mn-lt"/>
                <a:ea typeface="+mn-ea"/>
                <a:cs typeface="+mn-cs"/>
              </a:rPr>
              <a:t>Smooth</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pursuit</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eye</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movements</a:t>
            </a:r>
            <a:r>
              <a:rPr lang="et-EE" sz="1200" kern="1200" dirty="0">
                <a:solidFill>
                  <a:schemeClr val="tx1"/>
                </a:solidFill>
                <a:effectLst/>
                <a:latin typeface="+mn-lt"/>
                <a:ea typeface="+mn-ea"/>
                <a:cs typeface="+mn-cs"/>
              </a:rPr>
              <a:t> and </a:t>
            </a:r>
            <a:r>
              <a:rPr lang="et-EE" sz="1200" kern="1200" dirty="0" err="1">
                <a:solidFill>
                  <a:schemeClr val="tx1"/>
                </a:solidFill>
                <a:effectLst/>
                <a:latin typeface="+mn-lt"/>
                <a:ea typeface="+mn-ea"/>
                <a:cs typeface="+mn-cs"/>
              </a:rPr>
              <a:t>schizophrenia</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Literature</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review</a:t>
            </a:r>
            <a:r>
              <a:rPr lang="et-EE" sz="1200" kern="1200" dirty="0">
                <a:solidFill>
                  <a:schemeClr val="tx1"/>
                </a:solidFill>
                <a:effectLst/>
                <a:latin typeface="+mn-lt"/>
                <a:ea typeface="+mn-ea"/>
                <a:cs typeface="+mn-cs"/>
              </a:rPr>
              <a:t>. </a:t>
            </a:r>
            <a:r>
              <a:rPr lang="et-EE" sz="1200" i="1" kern="1200" dirty="0" err="1">
                <a:solidFill>
                  <a:schemeClr val="tx1"/>
                </a:solidFill>
                <a:effectLst/>
                <a:latin typeface="+mn-lt"/>
                <a:ea typeface="+mn-ea"/>
                <a:cs typeface="+mn-cs"/>
              </a:rPr>
              <a:t>Archivos</a:t>
            </a:r>
            <a:r>
              <a:rPr lang="et-EE" sz="1200" i="1" kern="1200" dirty="0">
                <a:solidFill>
                  <a:schemeClr val="tx1"/>
                </a:solidFill>
                <a:effectLst/>
                <a:latin typeface="+mn-lt"/>
                <a:ea typeface="+mn-ea"/>
                <a:cs typeface="+mn-cs"/>
              </a:rPr>
              <a:t> de La </a:t>
            </a:r>
            <a:r>
              <a:rPr lang="et-EE" sz="1200" i="1" kern="1200" dirty="0" err="1">
                <a:solidFill>
                  <a:schemeClr val="tx1"/>
                </a:solidFill>
                <a:effectLst/>
                <a:latin typeface="+mn-lt"/>
                <a:ea typeface="+mn-ea"/>
                <a:cs typeface="+mn-cs"/>
              </a:rPr>
              <a:t>Sociedad</a:t>
            </a:r>
            <a:r>
              <a:rPr lang="et-EE" sz="1200" i="1" kern="1200" dirty="0">
                <a:solidFill>
                  <a:schemeClr val="tx1"/>
                </a:solidFill>
                <a:effectLst/>
                <a:latin typeface="+mn-lt"/>
                <a:ea typeface="+mn-ea"/>
                <a:cs typeface="+mn-cs"/>
              </a:rPr>
              <a:t> </a:t>
            </a:r>
            <a:r>
              <a:rPr lang="et-EE" sz="1200" i="1" kern="1200" dirty="0" err="1">
                <a:solidFill>
                  <a:schemeClr val="tx1"/>
                </a:solidFill>
                <a:effectLst/>
                <a:latin typeface="+mn-lt"/>
                <a:ea typeface="+mn-ea"/>
                <a:cs typeface="+mn-cs"/>
              </a:rPr>
              <a:t>Española</a:t>
            </a:r>
            <a:r>
              <a:rPr lang="et-EE" sz="1200" i="1" kern="1200" dirty="0">
                <a:solidFill>
                  <a:schemeClr val="tx1"/>
                </a:solidFill>
                <a:effectLst/>
                <a:latin typeface="+mn-lt"/>
                <a:ea typeface="+mn-ea"/>
                <a:cs typeface="+mn-cs"/>
              </a:rPr>
              <a:t> de </a:t>
            </a:r>
            <a:r>
              <a:rPr lang="et-EE" sz="1200" i="1" kern="1200" dirty="0" err="1">
                <a:solidFill>
                  <a:schemeClr val="tx1"/>
                </a:solidFill>
                <a:effectLst/>
                <a:latin typeface="+mn-lt"/>
                <a:ea typeface="+mn-ea"/>
                <a:cs typeface="+mn-cs"/>
              </a:rPr>
              <a:t>Oftalmología</a:t>
            </a:r>
            <a:r>
              <a:rPr lang="et-EE" sz="1200" i="1" kern="1200" dirty="0">
                <a:solidFill>
                  <a:schemeClr val="tx1"/>
                </a:solidFill>
                <a:effectLst/>
                <a:latin typeface="+mn-lt"/>
                <a:ea typeface="+mn-ea"/>
                <a:cs typeface="+mn-cs"/>
              </a:rPr>
              <a:t> (</a:t>
            </a:r>
            <a:r>
              <a:rPr lang="et-EE" sz="1200" i="1" kern="1200" dirty="0" err="1">
                <a:solidFill>
                  <a:schemeClr val="tx1"/>
                </a:solidFill>
                <a:effectLst/>
                <a:latin typeface="+mn-lt"/>
                <a:ea typeface="+mn-ea"/>
                <a:cs typeface="+mn-cs"/>
              </a:rPr>
              <a:t>English</a:t>
            </a:r>
            <a:r>
              <a:rPr lang="et-EE" sz="1200" i="1" kern="1200" dirty="0">
                <a:solidFill>
                  <a:schemeClr val="tx1"/>
                </a:solidFill>
                <a:effectLst/>
                <a:latin typeface="+mn-lt"/>
                <a:ea typeface="+mn-ea"/>
                <a:cs typeface="+mn-cs"/>
              </a:rPr>
              <a:t> </a:t>
            </a:r>
            <a:r>
              <a:rPr lang="et-EE" sz="1200" i="1" kern="1200" dirty="0" err="1">
                <a:solidFill>
                  <a:schemeClr val="tx1"/>
                </a:solidFill>
                <a:effectLst/>
                <a:latin typeface="+mn-lt"/>
                <a:ea typeface="+mn-ea"/>
                <a:cs typeface="+mn-cs"/>
              </a:rPr>
              <a:t>Edition</a:t>
            </a:r>
            <a:r>
              <a:rPr lang="et-EE" sz="1200" i="1" kern="1200" dirty="0">
                <a:solidFill>
                  <a:schemeClr val="tx1"/>
                </a:solidFill>
                <a:effectLst/>
                <a:latin typeface="+mn-lt"/>
                <a:ea typeface="+mn-ea"/>
                <a:cs typeface="+mn-cs"/>
              </a:rPr>
              <a:t>)</a:t>
            </a:r>
            <a:r>
              <a:rPr lang="et-EE" sz="1200" kern="1200" dirty="0">
                <a:solidFill>
                  <a:schemeClr val="tx1"/>
                </a:solidFill>
                <a:effectLst/>
                <a:latin typeface="+mn-lt"/>
                <a:ea typeface="+mn-ea"/>
                <a:cs typeface="+mn-cs"/>
              </a:rPr>
              <a:t>, </a:t>
            </a:r>
            <a:r>
              <a:rPr lang="et-EE" sz="1200" i="1" kern="1200" dirty="0">
                <a:solidFill>
                  <a:schemeClr val="tx1"/>
                </a:solidFill>
                <a:effectLst/>
                <a:latin typeface="+mn-lt"/>
                <a:ea typeface="+mn-ea"/>
                <a:cs typeface="+mn-cs"/>
              </a:rPr>
              <a:t>89</a:t>
            </a:r>
            <a:r>
              <a:rPr lang="et-EE" sz="1200" kern="1200" dirty="0">
                <a:solidFill>
                  <a:schemeClr val="tx1"/>
                </a:solidFill>
                <a:effectLst/>
                <a:latin typeface="+mn-lt"/>
                <a:ea typeface="+mn-ea"/>
                <a:cs typeface="+mn-cs"/>
              </a:rPr>
              <a:t>(9), 361–367. https://doi.org/10.1016/j.oftale.2014.02.009</a:t>
            </a:r>
          </a:p>
          <a:p>
            <a:endParaRPr lang="en-GB" sz="1200" kern="1200" dirty="0">
              <a:solidFill>
                <a:schemeClr val="tx1"/>
              </a:solidFill>
              <a:effectLst/>
              <a:latin typeface="+mn-lt"/>
              <a:ea typeface="+mn-ea"/>
              <a:cs typeface="+mn-cs"/>
            </a:endParaRPr>
          </a:p>
          <a:p>
            <a:r>
              <a:rPr lang="et-EE" sz="1200" kern="1200" dirty="0" err="1">
                <a:solidFill>
                  <a:schemeClr val="tx1"/>
                </a:solidFill>
                <a:effectLst/>
                <a:latin typeface="+mn-lt"/>
                <a:ea typeface="+mn-ea"/>
                <a:cs typeface="+mn-cs"/>
              </a:rPr>
              <a:t>Morita</a:t>
            </a:r>
            <a:r>
              <a:rPr lang="et-EE" sz="1200" kern="1200" dirty="0">
                <a:solidFill>
                  <a:schemeClr val="tx1"/>
                </a:solidFill>
                <a:effectLst/>
                <a:latin typeface="+mn-lt"/>
                <a:ea typeface="+mn-ea"/>
                <a:cs typeface="+mn-cs"/>
              </a:rPr>
              <a:t>, K., </a:t>
            </a:r>
            <a:r>
              <a:rPr lang="et-EE" sz="1200" kern="1200" dirty="0" err="1">
                <a:solidFill>
                  <a:schemeClr val="tx1"/>
                </a:solidFill>
                <a:effectLst/>
                <a:latin typeface="+mn-lt"/>
                <a:ea typeface="+mn-ea"/>
                <a:cs typeface="+mn-cs"/>
              </a:rPr>
              <a:t>Miura</a:t>
            </a:r>
            <a:r>
              <a:rPr lang="et-EE" sz="1200" kern="1200" dirty="0">
                <a:solidFill>
                  <a:schemeClr val="tx1"/>
                </a:solidFill>
                <a:effectLst/>
                <a:latin typeface="+mn-lt"/>
                <a:ea typeface="+mn-ea"/>
                <a:cs typeface="+mn-cs"/>
              </a:rPr>
              <a:t>, K., </a:t>
            </a:r>
            <a:r>
              <a:rPr lang="et-EE" sz="1200" kern="1200" dirty="0" err="1">
                <a:solidFill>
                  <a:schemeClr val="tx1"/>
                </a:solidFill>
                <a:effectLst/>
                <a:latin typeface="+mn-lt"/>
                <a:ea typeface="+mn-ea"/>
                <a:cs typeface="+mn-cs"/>
              </a:rPr>
              <a:t>Kasai</a:t>
            </a:r>
            <a:r>
              <a:rPr lang="et-EE" sz="1200" kern="1200" dirty="0">
                <a:solidFill>
                  <a:schemeClr val="tx1"/>
                </a:solidFill>
                <a:effectLst/>
                <a:latin typeface="+mn-lt"/>
                <a:ea typeface="+mn-ea"/>
                <a:cs typeface="+mn-cs"/>
              </a:rPr>
              <a:t>, K., &amp; </a:t>
            </a:r>
            <a:r>
              <a:rPr lang="et-EE" sz="1200" kern="1200" dirty="0" err="1">
                <a:solidFill>
                  <a:schemeClr val="tx1"/>
                </a:solidFill>
                <a:effectLst/>
                <a:latin typeface="+mn-lt"/>
                <a:ea typeface="+mn-ea"/>
                <a:cs typeface="+mn-cs"/>
              </a:rPr>
              <a:t>Hashimoto</a:t>
            </a:r>
            <a:r>
              <a:rPr lang="et-EE" sz="1200" kern="1200" dirty="0">
                <a:solidFill>
                  <a:schemeClr val="tx1"/>
                </a:solidFill>
                <a:effectLst/>
                <a:latin typeface="+mn-lt"/>
                <a:ea typeface="+mn-ea"/>
                <a:cs typeface="+mn-cs"/>
              </a:rPr>
              <a:t>, R. (2020). </a:t>
            </a:r>
            <a:r>
              <a:rPr lang="et-EE" sz="1200" kern="1200" dirty="0" err="1">
                <a:solidFill>
                  <a:schemeClr val="tx1"/>
                </a:solidFill>
                <a:effectLst/>
                <a:latin typeface="+mn-lt"/>
                <a:ea typeface="+mn-ea"/>
                <a:cs typeface="+mn-cs"/>
              </a:rPr>
              <a:t>Eye</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movement</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characteristics</a:t>
            </a:r>
            <a:r>
              <a:rPr lang="et-EE" sz="1200" kern="1200" dirty="0">
                <a:solidFill>
                  <a:schemeClr val="tx1"/>
                </a:solidFill>
                <a:effectLst/>
                <a:latin typeface="+mn-lt"/>
                <a:ea typeface="+mn-ea"/>
                <a:cs typeface="+mn-cs"/>
              </a:rPr>
              <a:t> in </a:t>
            </a:r>
            <a:r>
              <a:rPr lang="et-EE" sz="1200" kern="1200" dirty="0" err="1">
                <a:solidFill>
                  <a:schemeClr val="tx1"/>
                </a:solidFill>
                <a:effectLst/>
                <a:latin typeface="+mn-lt"/>
                <a:ea typeface="+mn-ea"/>
                <a:cs typeface="+mn-cs"/>
              </a:rPr>
              <a:t>schizophrenia</a:t>
            </a:r>
            <a:r>
              <a:rPr lang="et-EE" sz="1200" kern="1200" dirty="0">
                <a:solidFill>
                  <a:schemeClr val="tx1"/>
                </a:solidFill>
                <a:effectLst/>
                <a:latin typeface="+mn-lt"/>
                <a:ea typeface="+mn-ea"/>
                <a:cs typeface="+mn-cs"/>
              </a:rPr>
              <a:t>: A </a:t>
            </a:r>
            <a:r>
              <a:rPr lang="et-EE" sz="1200" kern="1200" dirty="0" err="1">
                <a:solidFill>
                  <a:schemeClr val="tx1"/>
                </a:solidFill>
                <a:effectLst/>
                <a:latin typeface="+mn-lt"/>
                <a:ea typeface="+mn-ea"/>
                <a:cs typeface="+mn-cs"/>
              </a:rPr>
              <a:t>recent</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update</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with</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clinical</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implications</a:t>
            </a:r>
            <a:r>
              <a:rPr lang="et-EE" sz="1200" kern="1200" dirty="0">
                <a:solidFill>
                  <a:schemeClr val="tx1"/>
                </a:solidFill>
                <a:effectLst/>
                <a:latin typeface="+mn-lt"/>
                <a:ea typeface="+mn-ea"/>
                <a:cs typeface="+mn-cs"/>
              </a:rPr>
              <a:t>. </a:t>
            </a:r>
            <a:r>
              <a:rPr lang="et-EE" sz="1200" i="1" kern="1200" dirty="0" err="1">
                <a:solidFill>
                  <a:schemeClr val="tx1"/>
                </a:solidFill>
                <a:effectLst/>
                <a:latin typeface="+mn-lt"/>
                <a:ea typeface="+mn-ea"/>
                <a:cs typeface="+mn-cs"/>
              </a:rPr>
              <a:t>Neuropsychopharmacology</a:t>
            </a:r>
            <a:r>
              <a:rPr lang="et-EE" sz="1200" i="1" kern="1200" dirty="0">
                <a:solidFill>
                  <a:schemeClr val="tx1"/>
                </a:solidFill>
                <a:effectLst/>
                <a:latin typeface="+mn-lt"/>
                <a:ea typeface="+mn-ea"/>
                <a:cs typeface="+mn-cs"/>
              </a:rPr>
              <a:t> </a:t>
            </a:r>
            <a:r>
              <a:rPr lang="et-EE" sz="1200" i="1" kern="1200" dirty="0" err="1">
                <a:solidFill>
                  <a:schemeClr val="tx1"/>
                </a:solidFill>
                <a:effectLst/>
                <a:latin typeface="+mn-lt"/>
                <a:ea typeface="+mn-ea"/>
                <a:cs typeface="+mn-cs"/>
              </a:rPr>
              <a:t>Reports</a:t>
            </a:r>
            <a:r>
              <a:rPr lang="et-EE" sz="1200" kern="1200" dirty="0">
                <a:solidFill>
                  <a:schemeClr val="tx1"/>
                </a:solidFill>
                <a:effectLst/>
                <a:latin typeface="+mn-lt"/>
                <a:ea typeface="+mn-ea"/>
                <a:cs typeface="+mn-cs"/>
              </a:rPr>
              <a:t>, </a:t>
            </a:r>
            <a:r>
              <a:rPr lang="et-EE" sz="1200" i="1" kern="1200" dirty="0">
                <a:solidFill>
                  <a:schemeClr val="tx1"/>
                </a:solidFill>
                <a:effectLst/>
                <a:latin typeface="+mn-lt"/>
                <a:ea typeface="+mn-ea"/>
                <a:cs typeface="+mn-cs"/>
              </a:rPr>
              <a:t>40</a:t>
            </a:r>
            <a:r>
              <a:rPr lang="et-EE" sz="1200" kern="1200" dirty="0">
                <a:solidFill>
                  <a:schemeClr val="tx1"/>
                </a:solidFill>
                <a:effectLst/>
                <a:latin typeface="+mn-lt"/>
                <a:ea typeface="+mn-ea"/>
                <a:cs typeface="+mn-cs"/>
              </a:rPr>
              <a:t>(1), 2–9. https://doi.org/10.1002/npr2.12087</a:t>
            </a:r>
            <a:endParaRPr lang="en-GB" sz="1200" kern="1200" dirty="0">
              <a:solidFill>
                <a:schemeClr val="tx1"/>
              </a:solidFill>
              <a:effectLst/>
              <a:latin typeface="+mn-lt"/>
              <a:ea typeface="+mn-ea"/>
              <a:cs typeface="+mn-cs"/>
            </a:endParaRPr>
          </a:p>
          <a:p>
            <a:endParaRPr lang="et-EE" sz="1200" b="0" i="0" u="none" strike="noStrike" kern="1200" baseline="0" dirty="0">
              <a:solidFill>
                <a:schemeClr val="tx1"/>
              </a:solidFill>
              <a:latin typeface="+mn-lt"/>
              <a:ea typeface="+mn-ea"/>
              <a:cs typeface="+mn-cs"/>
            </a:endParaRPr>
          </a:p>
          <a:p>
            <a:endParaRPr lang="et-EE"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F I G U R E 1 Example eye movement recordings during a smooth</a:t>
            </a:r>
            <a:r>
              <a:rPr lang="et-EE" sz="1200" b="0" i="0" u="none" strike="noStrike" kern="1200" baseline="0" dirty="0">
                <a:solidFill>
                  <a:schemeClr val="tx1"/>
                </a:solidFill>
                <a:latin typeface="+mn-lt"/>
                <a:ea typeface="+mn-ea"/>
                <a:cs typeface="+mn-cs"/>
              </a:rPr>
              <a:t> </a:t>
            </a:r>
            <a:r>
              <a:rPr lang="en-GB" sz="1200" b="0" i="0" u="none" strike="noStrike" kern="1200" baseline="0" dirty="0">
                <a:solidFill>
                  <a:schemeClr val="tx1"/>
                </a:solidFill>
                <a:latin typeface="+mn-lt"/>
                <a:ea typeface="+mn-ea"/>
                <a:cs typeface="+mn-cs"/>
              </a:rPr>
              <a:t>pursuit eye movement task. The target positions are indicated by</a:t>
            </a:r>
            <a:r>
              <a:rPr lang="et-EE" sz="1200" b="0" i="0" u="none" strike="noStrike" kern="1200" baseline="0" dirty="0">
                <a:solidFill>
                  <a:schemeClr val="tx1"/>
                </a:solidFill>
                <a:latin typeface="+mn-lt"/>
                <a:ea typeface="+mn-ea"/>
                <a:cs typeface="+mn-cs"/>
              </a:rPr>
              <a:t> </a:t>
            </a:r>
            <a:r>
              <a:rPr lang="en-GB" sz="1200" b="0" i="0" u="none" strike="noStrike" kern="1200" baseline="0" dirty="0" err="1">
                <a:solidFill>
                  <a:schemeClr val="tx1"/>
                </a:solidFill>
                <a:latin typeface="+mn-lt"/>
                <a:ea typeface="+mn-ea"/>
                <a:cs typeface="+mn-cs"/>
              </a:rPr>
              <a:t>gray</a:t>
            </a:r>
            <a:r>
              <a:rPr lang="en-GB" sz="1200" b="0" i="0" u="none" strike="noStrike" kern="1200" baseline="0" dirty="0">
                <a:solidFill>
                  <a:schemeClr val="tx1"/>
                </a:solidFill>
                <a:latin typeface="+mn-lt"/>
                <a:ea typeface="+mn-ea"/>
                <a:cs typeface="+mn-cs"/>
              </a:rPr>
              <a:t> lines from the onset of its motion (horizontal direction: </a:t>
            </a:r>
            <a:r>
              <a:rPr lang="en-GB" sz="1200" b="0" i="0" u="none" strike="noStrike" kern="1200" baseline="0" dirty="0" err="1">
                <a:solidFill>
                  <a:schemeClr val="tx1"/>
                </a:solidFill>
                <a:latin typeface="+mn-lt"/>
                <a:ea typeface="+mn-ea"/>
                <a:cs typeface="+mn-cs"/>
              </a:rPr>
              <a:t>gray</a:t>
            </a:r>
            <a:r>
              <a:rPr lang="et-EE" sz="1200" b="0" i="0" u="none" strike="noStrike" kern="1200" baseline="0" dirty="0">
                <a:solidFill>
                  <a:schemeClr val="tx1"/>
                </a:solidFill>
                <a:latin typeface="+mn-lt"/>
                <a:ea typeface="+mn-ea"/>
                <a:cs typeface="+mn-cs"/>
              </a:rPr>
              <a:t> </a:t>
            </a:r>
            <a:r>
              <a:rPr lang="en-GB" sz="1200" b="0" i="0" u="none" strike="noStrike" kern="1200" baseline="0" dirty="0">
                <a:solidFill>
                  <a:schemeClr val="tx1"/>
                </a:solidFill>
                <a:latin typeface="+mn-lt"/>
                <a:ea typeface="+mn-ea"/>
                <a:cs typeface="+mn-cs"/>
              </a:rPr>
              <a:t>solid line and vertical direction: </a:t>
            </a:r>
            <a:r>
              <a:rPr lang="en-GB" sz="1200" b="0" i="0" u="none" strike="noStrike" kern="1200" baseline="0" dirty="0" err="1">
                <a:solidFill>
                  <a:schemeClr val="tx1"/>
                </a:solidFill>
                <a:latin typeface="+mn-lt"/>
                <a:ea typeface="+mn-ea"/>
                <a:cs typeface="+mn-cs"/>
              </a:rPr>
              <a:t>gray</a:t>
            </a:r>
            <a:r>
              <a:rPr lang="en-GB" sz="1200" b="0" i="0" u="none" strike="noStrike" kern="1200" baseline="0" dirty="0">
                <a:solidFill>
                  <a:schemeClr val="tx1"/>
                </a:solidFill>
                <a:latin typeface="+mn-lt"/>
                <a:ea typeface="+mn-ea"/>
                <a:cs typeface="+mn-cs"/>
              </a:rPr>
              <a:t> dashed</a:t>
            </a:r>
            <a:r>
              <a:rPr lang="et-EE" sz="1200" b="0" i="0" u="none" strike="noStrike" kern="1200" baseline="0" dirty="0">
                <a:solidFill>
                  <a:schemeClr val="tx1"/>
                </a:solidFill>
                <a:latin typeface="+mn-lt"/>
                <a:ea typeface="+mn-ea"/>
                <a:cs typeface="+mn-cs"/>
              </a:rPr>
              <a:t> </a:t>
            </a:r>
            <a:r>
              <a:rPr lang="en-GB" sz="1200" b="0" i="0" u="none" strike="noStrike" kern="1200" baseline="0" dirty="0">
                <a:solidFill>
                  <a:schemeClr val="tx1"/>
                </a:solidFill>
                <a:latin typeface="+mn-lt"/>
                <a:ea typeface="+mn-ea"/>
                <a:cs typeface="+mn-cs"/>
              </a:rPr>
              <a:t>line), and eye position</a:t>
            </a:r>
            <a:r>
              <a:rPr lang="et-EE" sz="1200" b="0" i="0" u="none" strike="noStrike" kern="1200" baseline="0" dirty="0">
                <a:solidFill>
                  <a:schemeClr val="tx1"/>
                </a:solidFill>
                <a:latin typeface="+mn-lt"/>
                <a:ea typeface="+mn-ea"/>
                <a:cs typeface="+mn-cs"/>
              </a:rPr>
              <a:t> </a:t>
            </a:r>
            <a:r>
              <a:rPr lang="en-GB" sz="1200" b="0" i="0" u="none" strike="noStrike" kern="1200" baseline="0" dirty="0">
                <a:solidFill>
                  <a:schemeClr val="tx1"/>
                </a:solidFill>
                <a:latin typeface="+mn-lt"/>
                <a:ea typeface="+mn-ea"/>
                <a:cs typeface="+mn-cs"/>
              </a:rPr>
              <a:t>data are superimposed on them (horizontal: blue lines and vertical:</a:t>
            </a:r>
            <a:r>
              <a:rPr lang="et-EE" sz="1200" b="0" i="0" u="none" strike="noStrike" kern="1200" baseline="0" dirty="0">
                <a:solidFill>
                  <a:schemeClr val="tx1"/>
                </a:solidFill>
                <a:latin typeface="+mn-lt"/>
                <a:ea typeface="+mn-ea"/>
                <a:cs typeface="+mn-cs"/>
              </a:rPr>
              <a:t> </a:t>
            </a:r>
            <a:r>
              <a:rPr lang="en-GB" sz="1200" b="0" i="0" u="none" strike="noStrike" kern="1200" baseline="0" dirty="0">
                <a:solidFill>
                  <a:schemeClr val="tx1"/>
                </a:solidFill>
                <a:latin typeface="+mn-lt"/>
                <a:ea typeface="+mn-ea"/>
                <a:cs typeface="+mn-cs"/>
              </a:rPr>
              <a:t>red lines) for a healthy control participant (A) and a participant with</a:t>
            </a:r>
            <a:r>
              <a:rPr lang="et-EE" sz="1200" b="0" i="0" u="none" strike="noStrike" kern="1200" baseline="0" dirty="0">
                <a:solidFill>
                  <a:schemeClr val="tx1"/>
                </a:solidFill>
                <a:latin typeface="+mn-lt"/>
                <a:ea typeface="+mn-ea"/>
                <a:cs typeface="+mn-cs"/>
              </a:rPr>
              <a:t> </a:t>
            </a:r>
            <a:r>
              <a:rPr lang="en-GB" sz="1200" b="0" i="0" u="none" strike="noStrike" kern="1200" baseline="0" dirty="0">
                <a:solidFill>
                  <a:schemeClr val="tx1"/>
                </a:solidFill>
                <a:latin typeface="+mn-lt"/>
                <a:ea typeface="+mn-ea"/>
                <a:cs typeface="+mn-cs"/>
              </a:rPr>
              <a:t>schizophrenia (B). Only data from a 5‐s interval are indicated to</a:t>
            </a:r>
            <a:r>
              <a:rPr lang="et-EE" sz="1200" b="0" i="0" u="none" strike="noStrike" kern="1200" baseline="0" dirty="0">
                <a:solidFill>
                  <a:schemeClr val="tx1"/>
                </a:solidFill>
                <a:latin typeface="+mn-lt"/>
                <a:ea typeface="+mn-ea"/>
                <a:cs typeface="+mn-cs"/>
              </a:rPr>
              <a:t> </a:t>
            </a:r>
            <a:r>
              <a:rPr lang="en-GB" sz="1200" b="0" i="0" u="none" strike="noStrike" kern="1200" baseline="0" dirty="0">
                <a:solidFill>
                  <a:schemeClr val="tx1"/>
                </a:solidFill>
                <a:latin typeface="+mn-lt"/>
                <a:ea typeface="+mn-ea"/>
                <a:cs typeface="+mn-cs"/>
              </a:rPr>
              <a:t>show the eye movements in detail</a:t>
            </a:r>
            <a:endParaRPr lang="et-EE" sz="1200" b="0" i="0" u="none" strike="noStrike" kern="1200" baseline="0" dirty="0">
              <a:solidFill>
                <a:schemeClr val="tx1"/>
              </a:solidFill>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39</a:t>
            </a:fld>
            <a:endParaRPr lang="en-GB"/>
          </a:p>
        </p:txBody>
      </p:sp>
    </p:spTree>
    <p:extLst>
      <p:ext uri="{BB962C8B-B14F-4D97-AF65-F5344CB8AC3E}">
        <p14:creationId xmlns:p14="http://schemas.microsoft.com/office/powerpoint/2010/main" val="3252348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a:t>Katse. Loe paberilt. Isegi kui pead üsna kiiresti raputada, siis saab veel lugeda, mis paberil kirjas on. Kui aga paberit liigutada, siis ei  peagi väga kiiresti raputama selleks, et kiri loetamatuks muutuks.</a:t>
            </a:r>
          </a:p>
          <a:p>
            <a:endParaRPr lang="et-EE" dirty="0"/>
          </a:p>
          <a:p>
            <a:r>
              <a:rPr lang="et-EE" dirty="0"/>
              <a:t>VOR – </a:t>
            </a:r>
            <a:r>
              <a:rPr lang="et-EE" dirty="0" err="1"/>
              <a:t>vestibulo-okulaarne</a:t>
            </a:r>
            <a:r>
              <a:rPr lang="et-EE" dirty="0"/>
              <a:t> refleksi kaar on lühike</a:t>
            </a:r>
          </a:p>
          <a:p>
            <a:r>
              <a:rPr lang="et-EE" dirty="0"/>
              <a:t>Sujuvate silmaliigutuste jaoks peab aga info liikuma kõigepealt silma, sealt läbi nägemisküngastiku nägemispiirkonda jne. See teekond on palju pikem. </a:t>
            </a:r>
          </a:p>
          <a:p>
            <a:endParaRPr lang="et-EE" dirty="0"/>
          </a:p>
          <a:p>
            <a:r>
              <a:rPr lang="et-EE" sz="1200" b="0" i="0" kern="1200" dirty="0">
                <a:solidFill>
                  <a:schemeClr val="tx1"/>
                </a:solidFill>
                <a:effectLst/>
                <a:latin typeface="+mn-lt"/>
                <a:ea typeface="+mn-ea"/>
                <a:cs typeface="+mn-cs"/>
              </a:rPr>
              <a:t>Sisuliselt bioloogiline g</a:t>
            </a:r>
            <a:r>
              <a:rPr lang="en-GB" sz="1200" b="0" i="0" kern="1200" dirty="0" err="1">
                <a:solidFill>
                  <a:schemeClr val="tx1"/>
                </a:solidFill>
                <a:effectLst/>
                <a:latin typeface="+mn-lt"/>
                <a:ea typeface="+mn-ea"/>
                <a:cs typeface="+mn-cs"/>
              </a:rPr>
              <a:t>üroskoop</a:t>
            </a:r>
            <a:endParaRPr lang="et-EE"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70DBB40-07F4-41F1-A3FA-47B5165E7B3E}" type="slidenum">
              <a:rPr lang="en-GB" smtClean="0"/>
              <a:t>40</a:t>
            </a:fld>
            <a:endParaRPr lang="en-GB"/>
          </a:p>
        </p:txBody>
      </p:sp>
    </p:spTree>
    <p:extLst>
      <p:ext uri="{BB962C8B-B14F-4D97-AF65-F5344CB8AC3E}">
        <p14:creationId xmlns:p14="http://schemas.microsoft.com/office/powerpoint/2010/main" val="7153328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Sangi</a:t>
            </a:r>
            <a:r>
              <a:rPr lang="en-GB" sz="1200" b="0" i="0" kern="1200" dirty="0">
                <a:solidFill>
                  <a:schemeClr val="tx1"/>
                </a:solidFill>
                <a:effectLst/>
                <a:latin typeface="+mn-lt"/>
                <a:ea typeface="+mn-ea"/>
                <a:cs typeface="+mn-cs"/>
              </a:rPr>
              <a:t>, M. (2017). </a:t>
            </a:r>
            <a:r>
              <a:rPr lang="en-GB" sz="1200" b="0" i="1" kern="1200" dirty="0">
                <a:solidFill>
                  <a:schemeClr val="tx1"/>
                </a:solidFill>
                <a:effectLst/>
                <a:latin typeface="+mn-lt"/>
                <a:ea typeface="+mn-ea"/>
                <a:cs typeface="+mn-cs"/>
              </a:rPr>
              <a:t>Automated Optokinetic Nystagmus Detection for Use with Young Subjects</a:t>
            </a:r>
            <a:r>
              <a:rPr lang="en-GB" sz="1200" b="0" i="0" kern="1200" dirty="0">
                <a:solidFill>
                  <a:schemeClr val="tx1"/>
                </a:solidFill>
                <a:effectLst/>
                <a:latin typeface="+mn-lt"/>
                <a:ea typeface="+mn-ea"/>
                <a:cs typeface="+mn-cs"/>
              </a:rPr>
              <a:t> (Doctoral dissertation, </a:t>
            </a:r>
            <a:r>
              <a:rPr lang="en-GB" sz="1200" b="0" i="0" kern="1200" dirty="0" err="1">
                <a:solidFill>
                  <a:schemeClr val="tx1"/>
                </a:solidFill>
                <a:effectLst/>
                <a:latin typeface="+mn-lt"/>
                <a:ea typeface="+mn-ea"/>
                <a:cs typeface="+mn-cs"/>
              </a:rPr>
              <a:t>ResearchSpace</a:t>
            </a:r>
            <a:r>
              <a:rPr lang="en-GB" sz="1200" b="0" i="0" kern="1200" dirty="0">
                <a:solidFill>
                  <a:schemeClr val="tx1"/>
                </a:solidFill>
                <a:effectLst/>
                <a:latin typeface="+mn-lt"/>
                <a:ea typeface="+mn-ea"/>
                <a:cs typeface="+mn-cs"/>
              </a:rPr>
              <a:t>@ Auckland).</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41</a:t>
            </a:fld>
            <a:endParaRPr lang="en-GB"/>
          </a:p>
        </p:txBody>
      </p:sp>
    </p:spTree>
    <p:extLst>
      <p:ext uri="{BB962C8B-B14F-4D97-AF65-F5344CB8AC3E}">
        <p14:creationId xmlns:p14="http://schemas.microsoft.com/office/powerpoint/2010/main" val="3043803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Ilya </a:t>
            </a:r>
            <a:r>
              <a:rPr lang="en-GB" sz="1200" b="0" i="0" kern="1200" dirty="0" err="1">
                <a:solidFill>
                  <a:schemeClr val="tx1"/>
                </a:solidFill>
                <a:effectLst/>
                <a:latin typeface="+mn-lt"/>
                <a:ea typeface="+mn-ea"/>
                <a:cs typeface="+mn-cs"/>
              </a:rPr>
              <a:t>Repin</a:t>
            </a:r>
            <a:r>
              <a:rPr lang="en-GB" sz="1200" b="0" i="0" kern="1200" dirty="0">
                <a:solidFill>
                  <a:schemeClr val="tx1"/>
                </a:solidFill>
                <a:effectLst/>
                <a:latin typeface="+mn-lt"/>
                <a:ea typeface="+mn-ea"/>
                <a:cs typeface="+mn-cs"/>
              </a:rPr>
              <a:t> </a:t>
            </a:r>
            <a:r>
              <a:rPr lang="et-EE" sz="1200" b="0" i="0" kern="1200" dirty="0">
                <a:solidFill>
                  <a:schemeClr val="tx1"/>
                </a:solidFill>
                <a:effectLst/>
                <a:latin typeface="+mn-lt"/>
                <a:ea typeface="+mn-ea"/>
                <a:cs typeface="+mn-cs"/>
              </a:rPr>
              <a:t>, "</a:t>
            </a:r>
            <a:r>
              <a:rPr lang="et-EE" sz="1200" b="0" i="0" kern="1200" dirty="0" err="1">
                <a:solidFill>
                  <a:schemeClr val="tx1"/>
                </a:solidFill>
                <a:effectLst/>
                <a:latin typeface="+mn-lt"/>
                <a:ea typeface="+mn-ea"/>
                <a:cs typeface="+mn-cs"/>
              </a:rPr>
              <a:t>Unexpected</a:t>
            </a:r>
            <a:r>
              <a:rPr lang="et-EE" sz="1200" b="0" i="0" kern="1200" dirty="0">
                <a:solidFill>
                  <a:schemeClr val="tx1"/>
                </a:solidFill>
                <a:effectLst/>
                <a:latin typeface="+mn-lt"/>
                <a:ea typeface="+mn-ea"/>
                <a:cs typeface="+mn-cs"/>
              </a:rPr>
              <a:t> </a:t>
            </a:r>
            <a:r>
              <a:rPr lang="et-EE" sz="1200" b="0" i="0" kern="1200" dirty="0" err="1">
                <a:solidFill>
                  <a:schemeClr val="tx1"/>
                </a:solidFill>
                <a:effectLst/>
                <a:latin typeface="+mn-lt"/>
                <a:ea typeface="+mn-ea"/>
                <a:cs typeface="+mn-cs"/>
              </a:rPr>
              <a:t>Visitors</a:t>
            </a:r>
            <a:r>
              <a:rPr lang="et-EE" sz="1200" b="0" i="0" kern="1200" dirty="0">
                <a:solidFill>
                  <a:schemeClr val="tx1"/>
                </a:solidFill>
                <a:effectLst/>
                <a:latin typeface="+mn-lt"/>
                <a:ea typeface="+mn-ea"/>
                <a:cs typeface="+mn-cs"/>
              </a:rPr>
              <a:t>" (1884-1888)</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5</a:t>
            </a:fld>
            <a:endParaRPr lang="en-GB"/>
          </a:p>
        </p:txBody>
      </p:sp>
    </p:spTree>
    <p:extLst>
      <p:ext uri="{BB962C8B-B14F-4D97-AF65-F5344CB8AC3E}">
        <p14:creationId xmlns:p14="http://schemas.microsoft.com/office/powerpoint/2010/main" val="2469445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Doustkouhi</a:t>
            </a:r>
            <a:r>
              <a:rPr lang="en-GB" sz="1200" b="0" i="0" kern="1200" dirty="0">
                <a:solidFill>
                  <a:schemeClr val="tx1"/>
                </a:solidFill>
                <a:effectLst/>
                <a:latin typeface="+mn-lt"/>
                <a:ea typeface="+mn-ea"/>
                <a:cs typeface="+mn-cs"/>
              </a:rPr>
              <a:t>, S. M., Turnbull, P. R., &amp; Dakin, S. C. (2020). The effect of refractive error on optokinetic nystagmus. </a:t>
            </a:r>
            <a:r>
              <a:rPr lang="en-GB" sz="1200" b="0" i="1" kern="1200" dirty="0">
                <a:solidFill>
                  <a:schemeClr val="tx1"/>
                </a:solidFill>
                <a:effectLst/>
                <a:latin typeface="+mn-lt"/>
                <a:ea typeface="+mn-ea"/>
                <a:cs typeface="+mn-cs"/>
              </a:rPr>
              <a:t>Scientific Reports</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10</a:t>
            </a:r>
            <a:r>
              <a:rPr lang="en-GB" sz="1200" b="0" i="0" kern="1200" dirty="0">
                <a:solidFill>
                  <a:schemeClr val="tx1"/>
                </a:solidFill>
                <a:effectLst/>
                <a:latin typeface="+mn-lt"/>
                <a:ea typeface="+mn-ea"/>
                <a:cs typeface="+mn-cs"/>
              </a:rPr>
              <a:t>(1), 1-14.</a:t>
            </a:r>
            <a:endParaRPr lang="et-EE" sz="1200" b="0" i="0" kern="1200" dirty="0">
              <a:solidFill>
                <a:schemeClr val="tx1"/>
              </a:solidFill>
              <a:effectLst/>
              <a:latin typeface="+mn-lt"/>
              <a:ea typeface="+mn-ea"/>
              <a:cs typeface="+mn-cs"/>
            </a:endParaRPr>
          </a:p>
          <a:p>
            <a:endParaRPr lang="et-EE"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Dayton, G. O., Jones, M. H., </a:t>
            </a:r>
            <a:r>
              <a:rPr lang="en-GB" sz="1200" b="0" i="0" kern="1200" dirty="0" err="1">
                <a:solidFill>
                  <a:schemeClr val="tx1"/>
                </a:solidFill>
                <a:effectLst/>
                <a:latin typeface="+mn-lt"/>
                <a:ea typeface="+mn-ea"/>
                <a:cs typeface="+mn-cs"/>
              </a:rPr>
              <a:t>Aiu</a:t>
            </a:r>
            <a:r>
              <a:rPr lang="en-GB" sz="1200" b="0" i="0" kern="1200" dirty="0">
                <a:solidFill>
                  <a:schemeClr val="tx1"/>
                </a:solidFill>
                <a:effectLst/>
                <a:latin typeface="+mn-lt"/>
                <a:ea typeface="+mn-ea"/>
                <a:cs typeface="+mn-cs"/>
              </a:rPr>
              <a:t>, P., Rawson, R. A., Steele, B., &amp; Rose, M. (1964). Developmental study of coordinated eye movements in the human infant: I. Visual acuity in the </a:t>
            </a:r>
            <a:r>
              <a:rPr lang="en-GB" sz="1200" b="0" i="0" kern="1200" dirty="0" err="1">
                <a:solidFill>
                  <a:schemeClr val="tx1"/>
                </a:solidFill>
                <a:effectLst/>
                <a:latin typeface="+mn-lt"/>
                <a:ea typeface="+mn-ea"/>
                <a:cs typeface="+mn-cs"/>
              </a:rPr>
              <a:t>newborn</a:t>
            </a:r>
            <a:r>
              <a:rPr lang="en-GB" sz="1200" b="0" i="0" kern="1200" dirty="0">
                <a:solidFill>
                  <a:schemeClr val="tx1"/>
                </a:solidFill>
                <a:effectLst/>
                <a:latin typeface="+mn-lt"/>
                <a:ea typeface="+mn-ea"/>
                <a:cs typeface="+mn-cs"/>
              </a:rPr>
              <a:t> human: A study based on induced optokinetic nystagmus recorded by electro-oculography. </a:t>
            </a:r>
            <a:r>
              <a:rPr lang="en-GB" sz="1200" b="0" i="1" kern="1200" dirty="0">
                <a:solidFill>
                  <a:schemeClr val="tx1"/>
                </a:solidFill>
                <a:effectLst/>
                <a:latin typeface="+mn-lt"/>
                <a:ea typeface="+mn-ea"/>
                <a:cs typeface="+mn-cs"/>
              </a:rPr>
              <a:t>Archives of Ophthalmology</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71</a:t>
            </a:r>
            <a:r>
              <a:rPr lang="en-GB" sz="1200" b="0" i="0" kern="1200" dirty="0">
                <a:solidFill>
                  <a:schemeClr val="tx1"/>
                </a:solidFill>
                <a:effectLst/>
                <a:latin typeface="+mn-lt"/>
                <a:ea typeface="+mn-ea"/>
                <a:cs typeface="+mn-cs"/>
              </a:rPr>
              <a:t>(6), 865-870.</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42</a:t>
            </a:fld>
            <a:endParaRPr lang="en-GB"/>
          </a:p>
        </p:txBody>
      </p:sp>
    </p:spTree>
    <p:extLst>
      <p:ext uri="{BB962C8B-B14F-4D97-AF65-F5344CB8AC3E}">
        <p14:creationId xmlns:p14="http://schemas.microsoft.com/office/powerpoint/2010/main" val="777296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Ellis, C. J. (1981). The pupillary light reflex in normal subjects. </a:t>
            </a:r>
            <a:r>
              <a:rPr lang="en-GB" sz="1200" b="0" i="1" kern="1200" dirty="0">
                <a:solidFill>
                  <a:schemeClr val="tx1"/>
                </a:solidFill>
                <a:effectLst/>
                <a:latin typeface="+mn-lt"/>
                <a:ea typeface="+mn-ea"/>
                <a:cs typeface="+mn-cs"/>
              </a:rPr>
              <a:t>British Journal of Ophthalmology</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65</a:t>
            </a:r>
            <a:r>
              <a:rPr lang="en-GB" sz="1200" b="0" i="0" kern="1200" dirty="0">
                <a:solidFill>
                  <a:schemeClr val="tx1"/>
                </a:solidFill>
                <a:effectLst/>
                <a:latin typeface="+mn-lt"/>
                <a:ea typeface="+mn-ea"/>
                <a:cs typeface="+mn-cs"/>
              </a:rPr>
              <a:t>(11), 754-759.</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43</a:t>
            </a:fld>
            <a:endParaRPr lang="en-GB"/>
          </a:p>
        </p:txBody>
      </p:sp>
    </p:spTree>
    <p:extLst>
      <p:ext uri="{BB962C8B-B14F-4D97-AF65-F5344CB8AC3E}">
        <p14:creationId xmlns:p14="http://schemas.microsoft.com/office/powerpoint/2010/main" val="4222153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44</a:t>
            </a:fld>
            <a:endParaRPr lang="en-GB"/>
          </a:p>
        </p:txBody>
      </p:sp>
    </p:spTree>
    <p:extLst>
      <p:ext uri="{BB962C8B-B14F-4D97-AF65-F5344CB8AC3E}">
        <p14:creationId xmlns:p14="http://schemas.microsoft.com/office/powerpoint/2010/main" val="1659357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a:t>13 – ajutüves paiknev sinav ala</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49</a:t>
            </a:fld>
            <a:endParaRPr lang="en-GB"/>
          </a:p>
        </p:txBody>
      </p:sp>
    </p:spTree>
    <p:extLst>
      <p:ext uri="{BB962C8B-B14F-4D97-AF65-F5344CB8AC3E}">
        <p14:creationId xmlns:p14="http://schemas.microsoft.com/office/powerpoint/2010/main" val="4266715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Keskajal</a:t>
            </a:r>
            <a:r>
              <a:rPr lang="en-GB" dirty="0"/>
              <a:t> </a:t>
            </a:r>
            <a:r>
              <a:rPr lang="en-GB" dirty="0" err="1"/>
              <a:t>kasutasid</a:t>
            </a:r>
            <a:r>
              <a:rPr lang="en-GB" dirty="0"/>
              <a:t> </a:t>
            </a:r>
            <a:r>
              <a:rPr lang="en-GB" dirty="0" err="1"/>
              <a:t>naised</a:t>
            </a:r>
            <a:r>
              <a:rPr lang="en-GB" dirty="0"/>
              <a:t> </a:t>
            </a:r>
            <a:r>
              <a:rPr lang="en-GB" dirty="0" err="1"/>
              <a:t>pupilli</a:t>
            </a:r>
            <a:r>
              <a:rPr lang="en-GB" dirty="0"/>
              <a:t> </a:t>
            </a:r>
            <a:r>
              <a:rPr lang="en-GB" dirty="0" err="1"/>
              <a:t>suuruse</a:t>
            </a:r>
            <a:r>
              <a:rPr lang="en-GB" dirty="0"/>
              <a:t> </a:t>
            </a:r>
            <a:r>
              <a:rPr lang="en-GB" dirty="0" err="1"/>
              <a:t>muutmiseks</a:t>
            </a:r>
            <a:r>
              <a:rPr lang="en-GB" dirty="0"/>
              <a:t> </a:t>
            </a:r>
            <a:r>
              <a:rPr lang="en-GB" dirty="0" err="1"/>
              <a:t>belladonnat</a:t>
            </a:r>
            <a:r>
              <a:rPr lang="en-GB" dirty="0"/>
              <a:t> (</a:t>
            </a:r>
            <a:r>
              <a:rPr lang="en-GB" dirty="0" err="1"/>
              <a:t>tlk</a:t>
            </a:r>
            <a:r>
              <a:rPr lang="en-GB" dirty="0"/>
              <a:t> </a:t>
            </a:r>
            <a:r>
              <a:rPr lang="en-GB" dirty="0" err="1"/>
              <a:t>ilus</a:t>
            </a:r>
            <a:r>
              <a:rPr lang="en-GB" dirty="0"/>
              <a:t> </a:t>
            </a:r>
            <a:r>
              <a:rPr lang="en-GB" dirty="0" err="1"/>
              <a:t>naine</a:t>
            </a:r>
            <a:r>
              <a:rPr lang="en-GB" dirty="0"/>
              <a:t>). Belladonna</a:t>
            </a:r>
            <a:r>
              <a:rPr lang="et-EE" dirty="0"/>
              <a:t> toimeaineks on </a:t>
            </a:r>
            <a:r>
              <a:rPr lang="et-EE" dirty="0" err="1"/>
              <a:t>arropiini</a:t>
            </a:r>
            <a:r>
              <a:rPr lang="et-EE" dirty="0"/>
              <a:t> nime kandev närvimürk. </a:t>
            </a:r>
          </a:p>
          <a:p>
            <a:endParaRPr lang="et-EE" dirty="0"/>
          </a:p>
          <a:p>
            <a:r>
              <a:rPr lang="et-EE" dirty="0"/>
              <a:t>Alkoholi sisaldus veres on proportsionaalne pupilli suurusega. </a:t>
            </a:r>
          </a:p>
          <a:p>
            <a:endParaRPr lang="et-E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Bradley, M. M., </a:t>
            </a:r>
            <a:r>
              <a:rPr lang="en-US" sz="1200" kern="1200" dirty="0" err="1">
                <a:solidFill>
                  <a:schemeClr val="tx1"/>
                </a:solidFill>
                <a:effectLst/>
                <a:latin typeface="+mn-lt"/>
                <a:ea typeface="+mn-ea"/>
                <a:cs typeface="+mn-cs"/>
              </a:rPr>
              <a:t>Miccoli</a:t>
            </a:r>
            <a:r>
              <a:rPr lang="en-US" sz="1200" kern="1200" dirty="0">
                <a:solidFill>
                  <a:schemeClr val="tx1"/>
                </a:solidFill>
                <a:effectLst/>
                <a:latin typeface="+mn-lt"/>
                <a:ea typeface="+mn-ea"/>
                <a:cs typeface="+mn-cs"/>
              </a:rPr>
              <a:t>, L., </a:t>
            </a:r>
            <a:r>
              <a:rPr lang="en-US" sz="1200" kern="1200" dirty="0" err="1">
                <a:solidFill>
                  <a:schemeClr val="tx1"/>
                </a:solidFill>
                <a:effectLst/>
                <a:latin typeface="+mn-lt"/>
                <a:ea typeface="+mn-ea"/>
                <a:cs typeface="+mn-cs"/>
              </a:rPr>
              <a:t>Escrig</a:t>
            </a:r>
            <a:r>
              <a:rPr lang="en-US" sz="1200" kern="1200" dirty="0">
                <a:solidFill>
                  <a:schemeClr val="tx1"/>
                </a:solidFill>
                <a:effectLst/>
                <a:latin typeface="+mn-lt"/>
                <a:ea typeface="+mn-ea"/>
                <a:cs typeface="+mn-cs"/>
              </a:rPr>
              <a:t>, M. A., &amp; Lang, P. J. (2008). The pupil as a measure of emotional arousal and autonomic activation. </a:t>
            </a:r>
            <a:r>
              <a:rPr lang="en-US" sz="1200" i="1" kern="1200" dirty="0">
                <a:solidFill>
                  <a:schemeClr val="tx1"/>
                </a:solidFill>
                <a:effectLst/>
                <a:latin typeface="+mn-lt"/>
                <a:ea typeface="+mn-ea"/>
                <a:cs typeface="+mn-cs"/>
              </a:rPr>
              <a:t>Psychophysiology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45</a:t>
            </a:r>
            <a:r>
              <a:rPr lang="en-US" sz="1200" kern="1200" dirty="0">
                <a:solidFill>
                  <a:schemeClr val="tx1"/>
                </a:solidFill>
                <a:effectLst/>
                <a:latin typeface="+mn-lt"/>
                <a:ea typeface="+mn-ea"/>
                <a:cs typeface="+mn-cs"/>
              </a:rPr>
              <a:t>(4), 602–607. https://doi.org/10.1111/j.1469-8986.2008.00654.x</a:t>
            </a:r>
            <a:endParaRPr lang="et-E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Hess, E. H., &amp; </a:t>
            </a:r>
            <a:r>
              <a:rPr lang="en-GB" sz="1200" kern="1200" dirty="0" err="1">
                <a:solidFill>
                  <a:schemeClr val="tx1"/>
                </a:solidFill>
                <a:effectLst/>
                <a:latin typeface="+mn-lt"/>
                <a:ea typeface="+mn-ea"/>
                <a:cs typeface="+mn-cs"/>
              </a:rPr>
              <a:t>Polt</a:t>
            </a:r>
            <a:r>
              <a:rPr lang="en-GB" sz="1200" kern="1200" dirty="0">
                <a:solidFill>
                  <a:schemeClr val="tx1"/>
                </a:solidFill>
                <a:effectLst/>
                <a:latin typeface="+mn-lt"/>
                <a:ea typeface="+mn-ea"/>
                <a:cs typeface="+mn-cs"/>
              </a:rPr>
              <a:t>, J. M. (1960). Pupil size as related to interest value of visual stimuli.</a:t>
            </a:r>
            <a:r>
              <a:rPr lang="et-EE" sz="1200"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Science, 132(3423), ­349-350.</a:t>
            </a:r>
            <a:endParaRPr lang="et-EE"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Wenzlaff, F., </a:t>
            </a:r>
            <a:r>
              <a:rPr lang="en-US" sz="1200" kern="1200" dirty="0" err="1">
                <a:solidFill>
                  <a:schemeClr val="tx1"/>
                </a:solidFill>
                <a:effectLst/>
                <a:latin typeface="+mn-lt"/>
                <a:ea typeface="+mn-ea"/>
                <a:cs typeface="+mn-cs"/>
              </a:rPr>
              <a:t>Briken</a:t>
            </a:r>
            <a:r>
              <a:rPr lang="en-US" sz="1200" kern="1200" dirty="0">
                <a:solidFill>
                  <a:schemeClr val="tx1"/>
                </a:solidFill>
                <a:effectLst/>
                <a:latin typeface="+mn-lt"/>
                <a:ea typeface="+mn-ea"/>
                <a:cs typeface="+mn-cs"/>
              </a:rPr>
              <a:t>, P., &amp; Dekker, A. (2016). Video-Based Eye Tracking in Sex Research: A Systematic Literature Review. </a:t>
            </a:r>
            <a:r>
              <a:rPr lang="en-US" sz="1200" i="1" kern="1200" dirty="0">
                <a:solidFill>
                  <a:schemeClr val="tx1"/>
                </a:solidFill>
                <a:effectLst/>
                <a:latin typeface="+mn-lt"/>
                <a:ea typeface="+mn-ea"/>
                <a:cs typeface="+mn-cs"/>
              </a:rPr>
              <a:t>The Journal of Sex Research</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53</a:t>
            </a:r>
            <a:r>
              <a:rPr lang="en-US" sz="1200" kern="1200" dirty="0">
                <a:solidFill>
                  <a:schemeClr val="tx1"/>
                </a:solidFill>
                <a:effectLst/>
                <a:latin typeface="+mn-lt"/>
                <a:ea typeface="+mn-ea"/>
                <a:cs typeface="+mn-cs"/>
              </a:rPr>
              <a:t>(8), 1008–1019. </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Times New Roman" panose="02020603050405020304" pitchFamily="18" charset="0"/>
              </a:rPr>
              <a:t>Hess, </a:t>
            </a:r>
            <a:r>
              <a:rPr lang="en-US" sz="1200" kern="1200" dirty="0" err="1">
                <a:solidFill>
                  <a:schemeClr val="tx1"/>
                </a:solidFill>
                <a:latin typeface="+mn-lt"/>
                <a:ea typeface="+mn-ea"/>
                <a:cs typeface="Times New Roman" panose="02020603050405020304" pitchFamily="18" charset="0"/>
              </a:rPr>
              <a:t>Eckhard</a:t>
            </a:r>
            <a:r>
              <a:rPr lang="en-US" sz="1200" kern="1200" dirty="0">
                <a:solidFill>
                  <a:schemeClr val="tx1"/>
                </a:solidFill>
                <a:latin typeface="+mn-lt"/>
                <a:ea typeface="+mn-ea"/>
                <a:cs typeface="Times New Roman" panose="02020603050405020304" pitchFamily="18" charset="0"/>
              </a:rPr>
              <a:t> H., and James M. </a:t>
            </a:r>
            <a:r>
              <a:rPr lang="en-US" sz="1200" kern="1200" dirty="0" err="1">
                <a:solidFill>
                  <a:schemeClr val="tx1"/>
                </a:solidFill>
                <a:latin typeface="+mn-lt"/>
                <a:ea typeface="+mn-ea"/>
                <a:cs typeface="Times New Roman" panose="02020603050405020304" pitchFamily="18" charset="0"/>
              </a:rPr>
              <a:t>Polt</a:t>
            </a:r>
            <a:r>
              <a:rPr lang="en-US" sz="1200" kern="1200" dirty="0">
                <a:solidFill>
                  <a:schemeClr val="tx1"/>
                </a:solidFill>
                <a:latin typeface="+mn-lt"/>
                <a:ea typeface="+mn-ea"/>
                <a:cs typeface="Times New Roman" panose="02020603050405020304" pitchFamily="18" charset="0"/>
              </a:rPr>
              <a:t>. "Pupil size in relation to mental activity during simple problem-solving." </a:t>
            </a:r>
            <a:r>
              <a:rPr lang="en-US" sz="1200" i="1" kern="1200" dirty="0">
                <a:solidFill>
                  <a:schemeClr val="tx1"/>
                </a:solidFill>
                <a:latin typeface="+mn-lt"/>
                <a:ea typeface="+mn-ea"/>
                <a:cs typeface="Times New Roman" panose="02020603050405020304" pitchFamily="18" charset="0"/>
              </a:rPr>
              <a:t>Science</a:t>
            </a:r>
            <a:r>
              <a:rPr lang="en-US" sz="1200" kern="1200" dirty="0">
                <a:solidFill>
                  <a:schemeClr val="tx1"/>
                </a:solidFill>
                <a:latin typeface="+mn-lt"/>
                <a:ea typeface="+mn-ea"/>
                <a:cs typeface="Times New Roman" panose="02020603050405020304" pitchFamily="18" charset="0"/>
              </a:rPr>
              <a:t> 143.3611 (1964): 1190-1192.</a:t>
            </a:r>
            <a:endParaRPr lang="et-EE" sz="1200" kern="1200" dirty="0">
              <a:solidFill>
                <a:schemeClr val="tx1"/>
              </a:solidFill>
              <a:latin typeface="+mn-lt"/>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van der </a:t>
            </a:r>
            <a:r>
              <a:rPr lang="en-US" sz="1200" kern="1200" dirty="0" err="1">
                <a:solidFill>
                  <a:schemeClr val="tx1"/>
                </a:solidFill>
                <a:effectLst/>
                <a:latin typeface="+mn-lt"/>
                <a:ea typeface="+mn-ea"/>
                <a:cs typeface="+mn-cs"/>
              </a:rPr>
              <a:t>Wel</a:t>
            </a:r>
            <a:r>
              <a:rPr lang="en-US" sz="1200" kern="1200" dirty="0">
                <a:solidFill>
                  <a:schemeClr val="tx1"/>
                </a:solidFill>
                <a:effectLst/>
                <a:latin typeface="+mn-lt"/>
                <a:ea typeface="+mn-ea"/>
                <a:cs typeface="+mn-cs"/>
              </a:rPr>
              <a:t>, P., &amp; van </a:t>
            </a:r>
            <a:r>
              <a:rPr lang="en-US" sz="1200" kern="1200" dirty="0" err="1">
                <a:solidFill>
                  <a:schemeClr val="tx1"/>
                </a:solidFill>
                <a:effectLst/>
                <a:latin typeface="+mn-lt"/>
                <a:ea typeface="+mn-ea"/>
                <a:cs typeface="+mn-cs"/>
              </a:rPr>
              <a:t>Steenbergen</a:t>
            </a:r>
            <a:r>
              <a:rPr lang="en-US" sz="1200" kern="1200" dirty="0">
                <a:solidFill>
                  <a:schemeClr val="tx1"/>
                </a:solidFill>
                <a:effectLst/>
                <a:latin typeface="+mn-lt"/>
                <a:ea typeface="+mn-ea"/>
                <a:cs typeface="+mn-cs"/>
              </a:rPr>
              <a:t>, H. (2018). Pupil dilation as an index of effort in cognitive control tasks: A review. </a:t>
            </a:r>
            <a:r>
              <a:rPr lang="en-US" sz="1200" i="1" kern="1200" dirty="0">
                <a:solidFill>
                  <a:schemeClr val="tx1"/>
                </a:solidFill>
                <a:effectLst/>
                <a:latin typeface="+mn-lt"/>
                <a:ea typeface="+mn-ea"/>
                <a:cs typeface="+mn-cs"/>
              </a:rPr>
              <a:t>Psychonomic Bulletin &amp; Review</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25</a:t>
            </a:r>
            <a:r>
              <a:rPr lang="en-US" sz="1200" kern="1200" dirty="0">
                <a:solidFill>
                  <a:schemeClr val="tx1"/>
                </a:solidFill>
                <a:effectLst/>
                <a:latin typeface="+mn-lt"/>
                <a:ea typeface="+mn-ea"/>
                <a:cs typeface="+mn-cs"/>
              </a:rPr>
              <a:t>(6), 2005–2015. https://doi.org/10.3758/s13423-018-1432-y</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Goldinger</a:t>
            </a:r>
            <a:r>
              <a:rPr lang="en-US" sz="1200" kern="1200" dirty="0">
                <a:solidFill>
                  <a:schemeClr val="tx1"/>
                </a:solidFill>
                <a:effectLst/>
                <a:latin typeface="+mn-lt"/>
                <a:ea typeface="+mn-ea"/>
                <a:cs typeface="+mn-cs"/>
              </a:rPr>
              <a:t>, S. D., &amp; </a:t>
            </a:r>
            <a:r>
              <a:rPr lang="en-US" sz="1200" kern="1200" dirty="0" err="1">
                <a:solidFill>
                  <a:schemeClr val="tx1"/>
                </a:solidFill>
                <a:effectLst/>
                <a:latin typeface="+mn-lt"/>
                <a:ea typeface="+mn-ea"/>
                <a:cs typeface="+mn-cs"/>
              </a:rPr>
              <a:t>Papesh</a:t>
            </a:r>
            <a:r>
              <a:rPr lang="en-US" sz="1200" kern="1200" dirty="0">
                <a:solidFill>
                  <a:schemeClr val="tx1"/>
                </a:solidFill>
                <a:effectLst/>
                <a:latin typeface="+mn-lt"/>
                <a:ea typeface="+mn-ea"/>
                <a:cs typeface="+mn-cs"/>
              </a:rPr>
              <a:t>, M. H. (2012). Pupil Dilation Reflects the Creation and Retrieval of Memories. </a:t>
            </a:r>
            <a:r>
              <a:rPr lang="en-US" sz="1200" i="1" kern="1200" dirty="0">
                <a:solidFill>
                  <a:schemeClr val="tx1"/>
                </a:solidFill>
                <a:effectLst/>
                <a:latin typeface="+mn-lt"/>
                <a:ea typeface="+mn-ea"/>
                <a:cs typeface="+mn-cs"/>
              </a:rPr>
              <a:t>Current Directions in Psychological Science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21</a:t>
            </a:r>
            <a:r>
              <a:rPr lang="en-US" sz="1200" kern="1200" dirty="0">
                <a:solidFill>
                  <a:schemeClr val="tx1"/>
                </a:solidFill>
                <a:effectLst/>
                <a:latin typeface="+mn-lt"/>
                <a:ea typeface="+mn-ea"/>
                <a:cs typeface="+mn-cs"/>
              </a:rPr>
              <a:t>(2), 90–95. https://doi.org/10.1177/0963721412436811</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Kahneman, D., &amp; Beatty, J. (1966). Pupil diameter and load on memory. Science, 154(3756), 1583-1585.</a:t>
            </a:r>
          </a:p>
          <a:p>
            <a:endParaRPr lang="et-E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Hayashi, N., Someya, N., &amp; </a:t>
            </a:r>
            <a:r>
              <a:rPr lang="en-US" sz="1200" kern="1200" dirty="0" err="1">
                <a:solidFill>
                  <a:schemeClr val="tx1"/>
                </a:solidFill>
                <a:effectLst/>
                <a:latin typeface="+mn-lt"/>
                <a:ea typeface="+mn-ea"/>
                <a:cs typeface="+mn-cs"/>
              </a:rPr>
              <a:t>Fukuba</a:t>
            </a:r>
            <a:r>
              <a:rPr lang="en-US" sz="1200" kern="1200" dirty="0">
                <a:solidFill>
                  <a:schemeClr val="tx1"/>
                </a:solidFill>
                <a:effectLst/>
                <a:latin typeface="+mn-lt"/>
                <a:ea typeface="+mn-ea"/>
                <a:cs typeface="+mn-cs"/>
              </a:rPr>
              <a:t>, Y. (2010). Effect of Intensity of Dynamic Exercise on Pupil Diameter in Humans. </a:t>
            </a:r>
            <a:r>
              <a:rPr lang="en-US" sz="1200" i="1" kern="1200" dirty="0">
                <a:solidFill>
                  <a:schemeClr val="tx1"/>
                </a:solidFill>
                <a:effectLst/>
                <a:latin typeface="+mn-lt"/>
                <a:ea typeface="+mn-ea"/>
                <a:cs typeface="+mn-cs"/>
              </a:rPr>
              <a:t>Journal of PHYSIOLOGICAL ANTHROPOLOGY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29</a:t>
            </a:r>
            <a:r>
              <a:rPr lang="en-US" sz="1200" kern="1200" dirty="0">
                <a:solidFill>
                  <a:schemeClr val="tx1"/>
                </a:solidFill>
                <a:effectLst/>
                <a:latin typeface="+mn-lt"/>
                <a:ea typeface="+mn-ea"/>
                <a:cs typeface="+mn-cs"/>
              </a:rPr>
              <a:t>(3), 119–122. https://doi.org/10.2114/jpa2.29.119</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Simpson, H. M. (1969). Effects of a task-relevant response on pupil size. Psychophysiology, 6(2), 115-121.</a:t>
            </a:r>
          </a:p>
          <a:p>
            <a:r>
              <a:rPr lang="en-US" sz="1200" kern="1200" dirty="0">
                <a:solidFill>
                  <a:schemeClr val="tx1"/>
                </a:solidFill>
                <a:effectLst/>
                <a:latin typeface="+mn-lt"/>
                <a:ea typeface="+mn-ea"/>
                <a:cs typeface="+mn-cs"/>
              </a:rPr>
              <a:t>Adam, J. J., </a:t>
            </a:r>
            <a:r>
              <a:rPr lang="en-US" sz="1200" kern="1200" dirty="0" err="1">
                <a:solidFill>
                  <a:schemeClr val="tx1"/>
                </a:solidFill>
                <a:effectLst/>
                <a:latin typeface="+mn-lt"/>
                <a:ea typeface="+mn-ea"/>
                <a:cs typeface="+mn-cs"/>
              </a:rPr>
              <a:t>Bovend’Eerdt</a:t>
            </a:r>
            <a:r>
              <a:rPr lang="en-US" sz="1200" kern="1200" dirty="0">
                <a:solidFill>
                  <a:schemeClr val="tx1"/>
                </a:solidFill>
                <a:effectLst/>
                <a:latin typeface="+mn-lt"/>
                <a:ea typeface="+mn-ea"/>
                <a:cs typeface="+mn-cs"/>
              </a:rPr>
              <a:t>, T. J. H., Smulders, F. T. Y., &amp; Van </a:t>
            </a:r>
            <a:r>
              <a:rPr lang="en-US" sz="1200" kern="1200" dirty="0" err="1">
                <a:solidFill>
                  <a:schemeClr val="tx1"/>
                </a:solidFill>
                <a:effectLst/>
                <a:latin typeface="+mn-lt"/>
                <a:ea typeface="+mn-ea"/>
                <a:cs typeface="+mn-cs"/>
              </a:rPr>
              <a:t>Gerven</a:t>
            </a:r>
            <a:r>
              <a:rPr lang="en-US" sz="1200" kern="1200" dirty="0">
                <a:solidFill>
                  <a:schemeClr val="tx1"/>
                </a:solidFill>
                <a:effectLst/>
                <a:latin typeface="+mn-lt"/>
                <a:ea typeface="+mn-ea"/>
                <a:cs typeface="+mn-cs"/>
              </a:rPr>
              <a:t>, P. W. M. (2014). Strategic flexibility in response preparation: Effects of cue validity on reaction time and pupil dilation. </a:t>
            </a:r>
            <a:r>
              <a:rPr lang="en-US" sz="1200" i="1" kern="1200" dirty="0">
                <a:solidFill>
                  <a:schemeClr val="tx1"/>
                </a:solidFill>
                <a:effectLst/>
                <a:latin typeface="+mn-lt"/>
                <a:ea typeface="+mn-ea"/>
                <a:cs typeface="+mn-cs"/>
              </a:rPr>
              <a:t>Journal of Cognitive Psychology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26</a:t>
            </a:r>
            <a:r>
              <a:rPr lang="en-US" sz="1200" kern="1200" dirty="0">
                <a:solidFill>
                  <a:schemeClr val="tx1"/>
                </a:solidFill>
                <a:effectLst/>
                <a:latin typeface="+mn-lt"/>
                <a:ea typeface="+mn-ea"/>
                <a:cs typeface="+mn-cs"/>
              </a:rPr>
              <a:t>(2), 166–177.</a:t>
            </a:r>
            <a:endParaRPr lang="et-EE" dirty="0"/>
          </a:p>
          <a:p>
            <a:r>
              <a:rPr lang="en-GB" sz="1200" b="0" i="0" kern="1200" dirty="0">
                <a:solidFill>
                  <a:schemeClr val="tx1"/>
                </a:solidFill>
                <a:effectLst/>
                <a:latin typeface="+mn-lt"/>
                <a:ea typeface="+mn-ea"/>
                <a:cs typeface="+mn-cs"/>
              </a:rPr>
              <a:t>Richer, F., &amp; Beatty, J. (1985). Pupillary dilations in movement preparation and execution. </a:t>
            </a:r>
            <a:r>
              <a:rPr lang="en-GB" sz="1200" b="0" i="1" kern="1200" dirty="0">
                <a:solidFill>
                  <a:schemeClr val="tx1"/>
                </a:solidFill>
                <a:effectLst/>
                <a:latin typeface="+mn-lt"/>
                <a:ea typeface="+mn-ea"/>
                <a:cs typeface="+mn-cs"/>
              </a:rPr>
              <a:t>Psychophysiology</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22</a:t>
            </a:r>
            <a:r>
              <a:rPr lang="en-GB" sz="1200" b="0" i="0" kern="1200" dirty="0">
                <a:solidFill>
                  <a:schemeClr val="tx1"/>
                </a:solidFill>
                <a:effectLst/>
                <a:latin typeface="+mn-lt"/>
                <a:ea typeface="+mn-ea"/>
                <a:cs typeface="+mn-cs"/>
              </a:rPr>
              <a:t>(2), 204-207.</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54</a:t>
            </a:fld>
            <a:endParaRPr lang="en-GB"/>
          </a:p>
        </p:txBody>
      </p:sp>
    </p:spTree>
    <p:extLst>
      <p:ext uri="{BB962C8B-B14F-4D97-AF65-F5344CB8AC3E}">
        <p14:creationId xmlns:p14="http://schemas.microsoft.com/office/powerpoint/2010/main" val="32212427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Binda, P., </a:t>
            </a:r>
            <a:r>
              <a:rPr lang="en-US" sz="1200" kern="1200" dirty="0" err="1">
                <a:solidFill>
                  <a:schemeClr val="tx1"/>
                </a:solidFill>
                <a:effectLst/>
                <a:latin typeface="+mn-lt"/>
                <a:ea typeface="+mn-ea"/>
                <a:cs typeface="+mn-cs"/>
              </a:rPr>
              <a:t>Pereverzeva</a:t>
            </a:r>
            <a:r>
              <a:rPr lang="en-US" sz="1200" kern="1200" dirty="0">
                <a:solidFill>
                  <a:schemeClr val="tx1"/>
                </a:solidFill>
                <a:effectLst/>
                <a:latin typeface="+mn-lt"/>
                <a:ea typeface="+mn-ea"/>
                <a:cs typeface="+mn-cs"/>
              </a:rPr>
              <a:t>, M., &amp; Murray, S. O. (2013). Attention to Bright Surfaces Enhances the Pupillary Light Reflex. </a:t>
            </a:r>
            <a:r>
              <a:rPr lang="en-US" sz="1200" i="1" kern="1200" dirty="0">
                <a:solidFill>
                  <a:schemeClr val="tx1"/>
                </a:solidFill>
                <a:effectLst/>
                <a:latin typeface="+mn-lt"/>
                <a:ea typeface="+mn-ea"/>
                <a:cs typeface="+mn-cs"/>
              </a:rPr>
              <a:t>Journal of Neuroscience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33</a:t>
            </a:r>
            <a:r>
              <a:rPr lang="en-US" sz="1200" kern="1200" dirty="0">
                <a:solidFill>
                  <a:schemeClr val="tx1"/>
                </a:solidFill>
                <a:effectLst/>
                <a:latin typeface="+mn-lt"/>
                <a:ea typeface="+mn-ea"/>
                <a:cs typeface="+mn-cs"/>
              </a:rPr>
              <a:t>(5), 2199–2204. </a:t>
            </a:r>
            <a:endParaRPr lang="et-EE" sz="1200" kern="1200" dirty="0">
              <a:solidFill>
                <a:schemeClr val="tx1"/>
              </a:solidFill>
              <a:effectLst/>
              <a:latin typeface="+mn-lt"/>
              <a:ea typeface="+mn-ea"/>
              <a:cs typeface="+mn-cs"/>
            </a:endParaRPr>
          </a:p>
          <a:p>
            <a:r>
              <a:rPr lang="en-GB" sz="1200" b="0" i="0" kern="1200" dirty="0" err="1">
                <a:solidFill>
                  <a:schemeClr val="tx1"/>
                </a:solidFill>
                <a:effectLst/>
                <a:latin typeface="+mn-lt"/>
                <a:ea typeface="+mn-ea"/>
                <a:cs typeface="+mn-cs"/>
              </a:rPr>
              <a:t>Mathôt</a:t>
            </a:r>
            <a:r>
              <a:rPr lang="en-US" sz="1200" kern="1200" dirty="0">
                <a:solidFill>
                  <a:schemeClr val="tx1"/>
                </a:solidFill>
                <a:effectLst/>
                <a:latin typeface="+mn-lt"/>
                <a:ea typeface="+mn-ea"/>
                <a:cs typeface="+mn-cs"/>
              </a:rPr>
              <a:t>, S., van der Linden, L., Grainger, J., &amp; </a:t>
            </a:r>
            <a:r>
              <a:rPr lang="en-US" sz="1200" kern="1200" dirty="0" err="1">
                <a:solidFill>
                  <a:schemeClr val="tx1"/>
                </a:solidFill>
                <a:effectLst/>
                <a:latin typeface="+mn-lt"/>
                <a:ea typeface="+mn-ea"/>
                <a:cs typeface="+mn-cs"/>
              </a:rPr>
              <a:t>Vitu</a:t>
            </a:r>
            <a:r>
              <a:rPr lang="en-US" sz="1200" kern="1200" dirty="0">
                <a:solidFill>
                  <a:schemeClr val="tx1"/>
                </a:solidFill>
                <a:effectLst/>
                <a:latin typeface="+mn-lt"/>
                <a:ea typeface="+mn-ea"/>
                <a:cs typeface="+mn-cs"/>
              </a:rPr>
              <a:t>, F. (2013). The Pupillary Light Response Reveals the Focus of Covert Visual Attention. </a:t>
            </a:r>
            <a:r>
              <a:rPr lang="en-US" sz="1200" i="1" kern="1200" dirty="0" err="1">
                <a:solidFill>
                  <a:schemeClr val="tx1"/>
                </a:solidFill>
                <a:effectLst/>
                <a:latin typeface="+mn-lt"/>
                <a:ea typeface="+mn-ea"/>
                <a:cs typeface="+mn-cs"/>
              </a:rPr>
              <a:t>PLoS</a:t>
            </a:r>
            <a:r>
              <a:rPr lang="en-US" sz="1200" i="1" kern="1200" dirty="0">
                <a:solidFill>
                  <a:schemeClr val="tx1"/>
                </a:solidFill>
                <a:effectLst/>
                <a:latin typeface="+mn-lt"/>
                <a:ea typeface="+mn-ea"/>
                <a:cs typeface="+mn-cs"/>
              </a:rPr>
              <a:t> ONE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8</a:t>
            </a:r>
            <a:r>
              <a:rPr lang="en-US" sz="1200" kern="1200" dirty="0">
                <a:solidFill>
                  <a:schemeClr val="tx1"/>
                </a:solidFill>
                <a:effectLst/>
                <a:latin typeface="+mn-lt"/>
                <a:ea typeface="+mn-ea"/>
                <a:cs typeface="+mn-cs"/>
              </a:rPr>
              <a:t>(10), e78168. </a:t>
            </a:r>
            <a:endParaRPr lang="et-EE"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Naber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Marnix</a:t>
            </a:r>
            <a:r>
              <a:rPr lang="en-US" sz="1200" kern="1200" dirty="0">
                <a:solidFill>
                  <a:schemeClr val="tx1"/>
                </a:solidFill>
                <a:effectLst/>
                <a:latin typeface="+mn-lt"/>
                <a:ea typeface="+mn-ea"/>
                <a:cs typeface="+mn-cs"/>
              </a:rPr>
              <a:t>, Alvarez, G. A., &amp; Nakayama, K. (2013). Tracking the allocation of attention using human pupillary oscillations. </a:t>
            </a:r>
            <a:r>
              <a:rPr lang="en-US" sz="1200" i="1" kern="1200" dirty="0">
                <a:solidFill>
                  <a:schemeClr val="tx1"/>
                </a:solidFill>
                <a:effectLst/>
                <a:latin typeface="+mn-lt"/>
                <a:ea typeface="+mn-ea"/>
                <a:cs typeface="+mn-cs"/>
              </a:rPr>
              <a:t>Frontiers in Psychology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4</a:t>
            </a:r>
            <a:r>
              <a:rPr lang="en-US" sz="1200" kern="1200" dirty="0">
                <a:solidFill>
                  <a:schemeClr val="tx1"/>
                </a:solidFill>
                <a:effectLst/>
                <a:latin typeface="+mn-lt"/>
                <a:ea typeface="+mn-ea"/>
                <a:cs typeface="+mn-cs"/>
              </a:rPr>
              <a:t>.</a:t>
            </a:r>
            <a:endParaRPr lang="et-EE" sz="1200" kern="1200" dirty="0">
              <a:solidFill>
                <a:schemeClr val="tx1"/>
              </a:solidFill>
              <a:effectLst/>
              <a:latin typeface="+mn-lt"/>
              <a:ea typeface="+mn-ea"/>
              <a:cs typeface="+mn-cs"/>
            </a:endParaRPr>
          </a:p>
          <a:p>
            <a:endParaRPr lang="et-EE"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Laeng</a:t>
            </a:r>
            <a:r>
              <a:rPr lang="en-US" sz="1200" kern="1200" dirty="0">
                <a:solidFill>
                  <a:schemeClr val="tx1"/>
                </a:solidFill>
                <a:effectLst/>
                <a:latin typeface="+mn-lt"/>
                <a:ea typeface="+mn-ea"/>
                <a:cs typeface="+mn-cs"/>
              </a:rPr>
              <a:t>, B., &amp; </a:t>
            </a:r>
            <a:r>
              <a:rPr lang="en-US" sz="1200" kern="1200" dirty="0" err="1">
                <a:solidFill>
                  <a:schemeClr val="tx1"/>
                </a:solidFill>
                <a:effectLst/>
                <a:latin typeface="+mn-lt"/>
                <a:ea typeface="+mn-ea"/>
                <a:cs typeface="+mn-cs"/>
              </a:rPr>
              <a:t>Sulutvedt</a:t>
            </a:r>
            <a:r>
              <a:rPr lang="en-US" sz="1200" kern="1200" dirty="0">
                <a:solidFill>
                  <a:schemeClr val="tx1"/>
                </a:solidFill>
                <a:effectLst/>
                <a:latin typeface="+mn-lt"/>
                <a:ea typeface="+mn-ea"/>
                <a:cs typeface="+mn-cs"/>
              </a:rPr>
              <a:t>, U. (2014). The Eye Pupil Adjusts to Imaginary Light. </a:t>
            </a:r>
            <a:r>
              <a:rPr lang="en-US" sz="1200" i="1" kern="1200" dirty="0">
                <a:solidFill>
                  <a:schemeClr val="tx1"/>
                </a:solidFill>
                <a:effectLst/>
                <a:latin typeface="+mn-lt"/>
                <a:ea typeface="+mn-ea"/>
                <a:cs typeface="+mn-cs"/>
              </a:rPr>
              <a:t>Psychological Science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25</a:t>
            </a:r>
            <a:r>
              <a:rPr lang="en-US" sz="1200" kern="1200" dirty="0">
                <a:solidFill>
                  <a:schemeClr val="tx1"/>
                </a:solidFill>
                <a:effectLst/>
                <a:latin typeface="+mn-lt"/>
                <a:ea typeface="+mn-ea"/>
                <a:cs typeface="+mn-cs"/>
              </a:rPr>
              <a:t>(1), 188–197.</a:t>
            </a:r>
            <a:endParaRPr lang="et-EE"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Hustá</a:t>
            </a:r>
            <a:r>
              <a:rPr lang="en-US" sz="1200" kern="1200" dirty="0">
                <a:solidFill>
                  <a:schemeClr val="tx1"/>
                </a:solidFill>
                <a:effectLst/>
                <a:latin typeface="+mn-lt"/>
                <a:ea typeface="+mn-ea"/>
                <a:cs typeface="+mn-cs"/>
              </a:rPr>
              <a:t>, C., </a:t>
            </a:r>
            <a:r>
              <a:rPr lang="en-US" sz="1200" kern="1200" dirty="0" err="1">
                <a:solidFill>
                  <a:schemeClr val="tx1"/>
                </a:solidFill>
                <a:effectLst/>
                <a:latin typeface="+mn-lt"/>
                <a:ea typeface="+mn-ea"/>
                <a:cs typeface="+mn-cs"/>
              </a:rPr>
              <a:t>Dalmaijer</a:t>
            </a:r>
            <a:r>
              <a:rPr lang="en-US" sz="1200" kern="1200" dirty="0">
                <a:solidFill>
                  <a:schemeClr val="tx1"/>
                </a:solidFill>
                <a:effectLst/>
                <a:latin typeface="+mn-lt"/>
                <a:ea typeface="+mn-ea"/>
                <a:cs typeface="+mn-cs"/>
              </a:rPr>
              <a:t>, E., </a:t>
            </a:r>
            <a:r>
              <a:rPr lang="en-US" sz="1200" kern="1200" dirty="0" err="1">
                <a:solidFill>
                  <a:schemeClr val="tx1"/>
                </a:solidFill>
                <a:effectLst/>
                <a:latin typeface="+mn-lt"/>
                <a:ea typeface="+mn-ea"/>
                <a:cs typeface="+mn-cs"/>
              </a:rPr>
              <a:t>Belopolsky</a:t>
            </a:r>
            <a:r>
              <a:rPr lang="en-US" sz="1200" kern="1200" dirty="0">
                <a:solidFill>
                  <a:schemeClr val="tx1"/>
                </a:solidFill>
                <a:effectLst/>
                <a:latin typeface="+mn-lt"/>
                <a:ea typeface="+mn-ea"/>
                <a:cs typeface="+mn-cs"/>
              </a:rPr>
              <a:t>, A., &amp; </a:t>
            </a:r>
            <a:r>
              <a:rPr lang="en-US" sz="1200" kern="1200" dirty="0" err="1">
                <a:solidFill>
                  <a:schemeClr val="tx1"/>
                </a:solidFill>
                <a:effectLst/>
                <a:latin typeface="+mn-lt"/>
                <a:ea typeface="+mn-ea"/>
                <a:cs typeface="+mn-cs"/>
              </a:rPr>
              <a:t>Mathôt</a:t>
            </a:r>
            <a:r>
              <a:rPr lang="en-US" sz="1200" kern="1200" dirty="0">
                <a:solidFill>
                  <a:schemeClr val="tx1"/>
                </a:solidFill>
                <a:effectLst/>
                <a:latin typeface="+mn-lt"/>
                <a:ea typeface="+mn-ea"/>
                <a:cs typeface="+mn-cs"/>
              </a:rPr>
              <a:t>, S. (2018). </a:t>
            </a:r>
            <a:r>
              <a:rPr lang="en-US" sz="1200" i="1" kern="1200" dirty="0">
                <a:solidFill>
                  <a:schemeClr val="tx1"/>
                </a:solidFill>
                <a:effectLst/>
                <a:latin typeface="+mn-lt"/>
                <a:ea typeface="+mn-ea"/>
                <a:cs typeface="+mn-cs"/>
              </a:rPr>
              <a:t>The Pupillary Light Response Reflects Visual Working Memory Content</a:t>
            </a:r>
            <a:r>
              <a:rPr lang="en-US" sz="1200" kern="1200" dirty="0">
                <a:solidFill>
                  <a:schemeClr val="tx1"/>
                </a:solidFill>
                <a:effectLst/>
                <a:latin typeface="+mn-lt"/>
                <a:ea typeface="+mn-ea"/>
                <a:cs typeface="+mn-cs"/>
              </a:rPr>
              <a:t> [Preprint].</a:t>
            </a:r>
            <a:endParaRPr lang="et-EE" sz="1200" kern="1200" dirty="0">
              <a:solidFill>
                <a:schemeClr val="tx1"/>
              </a:solidFill>
              <a:effectLst/>
              <a:latin typeface="+mn-lt"/>
              <a:ea typeface="+mn-ea"/>
              <a:cs typeface="+mn-cs"/>
            </a:endParaRPr>
          </a:p>
          <a:p>
            <a:endParaRPr lang="et-EE"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Mathôt</a:t>
            </a:r>
            <a:r>
              <a:rPr lang="en-US" sz="1200" kern="1200" dirty="0">
                <a:solidFill>
                  <a:schemeClr val="tx1"/>
                </a:solidFill>
                <a:effectLst/>
                <a:latin typeface="+mn-lt"/>
                <a:ea typeface="+mn-ea"/>
                <a:cs typeface="+mn-cs"/>
              </a:rPr>
              <a:t>, S., Grainger, J., &amp; </a:t>
            </a:r>
            <a:r>
              <a:rPr lang="en-US" sz="1200" kern="1200" dirty="0" err="1">
                <a:solidFill>
                  <a:schemeClr val="tx1"/>
                </a:solidFill>
                <a:effectLst/>
                <a:latin typeface="+mn-lt"/>
                <a:ea typeface="+mn-ea"/>
                <a:cs typeface="+mn-cs"/>
              </a:rPr>
              <a:t>Strijkers</a:t>
            </a:r>
            <a:r>
              <a:rPr lang="en-US" sz="1200" kern="1200" dirty="0">
                <a:solidFill>
                  <a:schemeClr val="tx1"/>
                </a:solidFill>
                <a:effectLst/>
                <a:latin typeface="+mn-lt"/>
                <a:ea typeface="+mn-ea"/>
                <a:cs typeface="+mn-cs"/>
              </a:rPr>
              <a:t>, K. (2016). </a:t>
            </a:r>
            <a:r>
              <a:rPr lang="en-US" sz="1200" i="1" kern="1200" dirty="0">
                <a:solidFill>
                  <a:schemeClr val="tx1"/>
                </a:solidFill>
                <a:effectLst/>
                <a:latin typeface="+mn-lt"/>
                <a:ea typeface="+mn-ea"/>
                <a:cs typeface="+mn-cs"/>
              </a:rPr>
              <a:t>Embodiment as preparation: Pupillary responses to words that convey a sense of brightness or darkness</a:t>
            </a:r>
            <a:r>
              <a:rPr lang="en-US" sz="1200" kern="1200" dirty="0">
                <a:solidFill>
                  <a:schemeClr val="tx1"/>
                </a:solidFill>
                <a:effectLst/>
                <a:latin typeface="+mn-lt"/>
                <a:ea typeface="+mn-ea"/>
                <a:cs typeface="+mn-cs"/>
              </a:rPr>
              <a:t> [Preprint]. </a:t>
            </a:r>
            <a:r>
              <a:rPr lang="en-US" sz="1200" kern="1200" dirty="0" err="1">
                <a:solidFill>
                  <a:schemeClr val="tx1"/>
                </a:solidFill>
                <a:effectLst/>
                <a:latin typeface="+mn-lt"/>
                <a:ea typeface="+mn-ea"/>
                <a:cs typeface="+mn-cs"/>
              </a:rPr>
              <a:t>PeerJ</a:t>
            </a:r>
            <a:r>
              <a:rPr lang="en-US" sz="1200" kern="1200" dirty="0">
                <a:solidFill>
                  <a:schemeClr val="tx1"/>
                </a:solidFill>
                <a:effectLst/>
                <a:latin typeface="+mn-lt"/>
                <a:ea typeface="+mn-ea"/>
                <a:cs typeface="+mn-cs"/>
              </a:rPr>
              <a:t> Preprints. </a:t>
            </a:r>
            <a:endParaRPr lang="et-EE"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Mathôt</a:t>
            </a:r>
            <a:r>
              <a:rPr lang="en-US" sz="1200" kern="1200" dirty="0">
                <a:solidFill>
                  <a:schemeClr val="tx1"/>
                </a:solidFill>
                <a:effectLst/>
                <a:latin typeface="+mn-lt"/>
                <a:ea typeface="+mn-ea"/>
                <a:cs typeface="+mn-cs"/>
              </a:rPr>
              <a:t>, S., </a:t>
            </a:r>
            <a:r>
              <a:rPr lang="en-US" sz="1200" kern="1200" dirty="0" err="1">
                <a:solidFill>
                  <a:schemeClr val="tx1"/>
                </a:solidFill>
                <a:effectLst/>
                <a:latin typeface="+mn-lt"/>
                <a:ea typeface="+mn-ea"/>
                <a:cs typeface="+mn-cs"/>
              </a:rPr>
              <a:t>Sundermann</a:t>
            </a:r>
            <a:r>
              <a:rPr lang="en-US" sz="1200" kern="1200" dirty="0">
                <a:solidFill>
                  <a:schemeClr val="tx1"/>
                </a:solidFill>
                <a:effectLst/>
                <a:latin typeface="+mn-lt"/>
                <a:ea typeface="+mn-ea"/>
                <a:cs typeface="+mn-cs"/>
              </a:rPr>
              <a:t>, L., &amp; van Rijn, H. (2019). </a:t>
            </a:r>
            <a:r>
              <a:rPr lang="en-US" sz="1200" i="1" kern="1200" dirty="0">
                <a:solidFill>
                  <a:schemeClr val="tx1"/>
                </a:solidFill>
                <a:effectLst/>
                <a:latin typeface="+mn-lt"/>
                <a:ea typeface="+mn-ea"/>
                <a:cs typeface="+mn-cs"/>
              </a:rPr>
              <a:t>The effect of semantic brightness on pupil size: A replication with Dutch words</a:t>
            </a:r>
            <a:r>
              <a:rPr lang="en-US" sz="1200" kern="1200" dirty="0">
                <a:solidFill>
                  <a:schemeClr val="tx1"/>
                </a:solidFill>
                <a:effectLst/>
                <a:latin typeface="+mn-lt"/>
                <a:ea typeface="+mn-ea"/>
                <a:cs typeface="+mn-cs"/>
              </a:rPr>
              <a:t> [Preprint]. Neuroscience. </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55</a:t>
            </a:fld>
            <a:endParaRPr lang="en-GB"/>
          </a:p>
        </p:txBody>
      </p:sp>
    </p:spTree>
    <p:extLst>
      <p:ext uri="{BB962C8B-B14F-4D97-AF65-F5344CB8AC3E}">
        <p14:creationId xmlns:p14="http://schemas.microsoft.com/office/powerpoint/2010/main" val="23585537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t-EE" sz="1200" kern="1200" dirty="0" err="1">
                <a:solidFill>
                  <a:schemeClr val="tx1"/>
                </a:solidFill>
                <a:effectLst/>
                <a:latin typeface="+mn-lt"/>
                <a:ea typeface="+mn-ea"/>
                <a:cs typeface="+mn-cs"/>
              </a:rPr>
              <a:t>Mathôt</a:t>
            </a:r>
            <a:r>
              <a:rPr lang="et-EE" sz="1200" kern="1200" dirty="0">
                <a:solidFill>
                  <a:schemeClr val="tx1"/>
                </a:solidFill>
                <a:effectLst/>
                <a:latin typeface="+mn-lt"/>
                <a:ea typeface="+mn-ea"/>
                <a:cs typeface="+mn-cs"/>
              </a:rPr>
              <a:t>, S., </a:t>
            </a:r>
            <a:r>
              <a:rPr lang="et-EE" sz="1200" kern="1200" dirty="0" err="1">
                <a:solidFill>
                  <a:schemeClr val="tx1"/>
                </a:solidFill>
                <a:effectLst/>
                <a:latin typeface="+mn-lt"/>
                <a:ea typeface="+mn-ea"/>
                <a:cs typeface="+mn-cs"/>
              </a:rPr>
              <a:t>Melmi</a:t>
            </a:r>
            <a:r>
              <a:rPr lang="et-EE" sz="1200" kern="1200" dirty="0">
                <a:solidFill>
                  <a:schemeClr val="tx1"/>
                </a:solidFill>
                <a:effectLst/>
                <a:latin typeface="+mn-lt"/>
                <a:ea typeface="+mn-ea"/>
                <a:cs typeface="+mn-cs"/>
              </a:rPr>
              <a:t>, J.-B., van der </a:t>
            </a:r>
            <a:r>
              <a:rPr lang="et-EE" sz="1200" kern="1200" dirty="0" err="1">
                <a:solidFill>
                  <a:schemeClr val="tx1"/>
                </a:solidFill>
                <a:effectLst/>
                <a:latin typeface="+mn-lt"/>
                <a:ea typeface="+mn-ea"/>
                <a:cs typeface="+mn-cs"/>
              </a:rPr>
              <a:t>Linden</a:t>
            </a:r>
            <a:r>
              <a:rPr lang="et-EE" sz="1200" kern="1200" dirty="0">
                <a:solidFill>
                  <a:schemeClr val="tx1"/>
                </a:solidFill>
                <a:effectLst/>
                <a:latin typeface="+mn-lt"/>
                <a:ea typeface="+mn-ea"/>
                <a:cs typeface="+mn-cs"/>
              </a:rPr>
              <a:t>, L., &amp; Van der </a:t>
            </a:r>
            <a:r>
              <a:rPr lang="et-EE" sz="1200" kern="1200" dirty="0" err="1">
                <a:solidFill>
                  <a:schemeClr val="tx1"/>
                </a:solidFill>
                <a:effectLst/>
                <a:latin typeface="+mn-lt"/>
                <a:ea typeface="+mn-ea"/>
                <a:cs typeface="+mn-cs"/>
              </a:rPr>
              <a:t>Stigchel</a:t>
            </a:r>
            <a:r>
              <a:rPr lang="et-EE" sz="1200" kern="1200" dirty="0">
                <a:solidFill>
                  <a:schemeClr val="tx1"/>
                </a:solidFill>
                <a:effectLst/>
                <a:latin typeface="+mn-lt"/>
                <a:ea typeface="+mn-ea"/>
                <a:cs typeface="+mn-cs"/>
              </a:rPr>
              <a:t>, S. (2016). The Mind-</a:t>
            </a:r>
            <a:r>
              <a:rPr lang="et-EE" sz="1200" kern="1200" dirty="0" err="1">
                <a:solidFill>
                  <a:schemeClr val="tx1"/>
                </a:solidFill>
                <a:effectLst/>
                <a:latin typeface="+mn-lt"/>
                <a:ea typeface="+mn-ea"/>
                <a:cs typeface="+mn-cs"/>
              </a:rPr>
              <a:t>Writing</a:t>
            </a:r>
            <a:r>
              <a:rPr lang="et-EE" sz="1200" kern="1200" dirty="0">
                <a:solidFill>
                  <a:schemeClr val="tx1"/>
                </a:solidFill>
                <a:effectLst/>
                <a:latin typeface="+mn-lt"/>
                <a:ea typeface="+mn-ea"/>
                <a:cs typeface="+mn-cs"/>
              </a:rPr>
              <a:t> Pupil: A </a:t>
            </a:r>
            <a:r>
              <a:rPr lang="et-EE" sz="1200" kern="1200" dirty="0" err="1">
                <a:solidFill>
                  <a:schemeClr val="tx1"/>
                </a:solidFill>
                <a:effectLst/>
                <a:latin typeface="+mn-lt"/>
                <a:ea typeface="+mn-ea"/>
                <a:cs typeface="+mn-cs"/>
              </a:rPr>
              <a:t>Human</a:t>
            </a:r>
            <a:r>
              <a:rPr lang="et-EE" sz="1200" kern="1200" dirty="0">
                <a:solidFill>
                  <a:schemeClr val="tx1"/>
                </a:solidFill>
                <a:effectLst/>
                <a:latin typeface="+mn-lt"/>
                <a:ea typeface="+mn-ea"/>
                <a:cs typeface="+mn-cs"/>
              </a:rPr>
              <a:t>-Computer </a:t>
            </a:r>
            <a:r>
              <a:rPr lang="et-EE" sz="1200" kern="1200" dirty="0" err="1">
                <a:solidFill>
                  <a:schemeClr val="tx1"/>
                </a:solidFill>
                <a:effectLst/>
                <a:latin typeface="+mn-lt"/>
                <a:ea typeface="+mn-ea"/>
                <a:cs typeface="+mn-cs"/>
              </a:rPr>
              <a:t>Interface</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Based</a:t>
            </a:r>
            <a:r>
              <a:rPr lang="et-EE" sz="1200" kern="1200" dirty="0">
                <a:solidFill>
                  <a:schemeClr val="tx1"/>
                </a:solidFill>
                <a:effectLst/>
                <a:latin typeface="+mn-lt"/>
                <a:ea typeface="+mn-ea"/>
                <a:cs typeface="+mn-cs"/>
              </a:rPr>
              <a:t> on </a:t>
            </a:r>
            <a:r>
              <a:rPr lang="et-EE" sz="1200" kern="1200" dirty="0" err="1">
                <a:solidFill>
                  <a:schemeClr val="tx1"/>
                </a:solidFill>
                <a:effectLst/>
                <a:latin typeface="+mn-lt"/>
                <a:ea typeface="+mn-ea"/>
                <a:cs typeface="+mn-cs"/>
              </a:rPr>
              <a:t>Decoding</a:t>
            </a:r>
            <a:r>
              <a:rPr lang="et-EE" sz="1200" kern="1200" dirty="0">
                <a:solidFill>
                  <a:schemeClr val="tx1"/>
                </a:solidFill>
                <a:effectLst/>
                <a:latin typeface="+mn-lt"/>
                <a:ea typeface="+mn-ea"/>
                <a:cs typeface="+mn-cs"/>
              </a:rPr>
              <a:t> of </a:t>
            </a:r>
            <a:r>
              <a:rPr lang="et-EE" sz="1200" kern="1200" dirty="0" err="1">
                <a:solidFill>
                  <a:schemeClr val="tx1"/>
                </a:solidFill>
                <a:effectLst/>
                <a:latin typeface="+mn-lt"/>
                <a:ea typeface="+mn-ea"/>
                <a:cs typeface="+mn-cs"/>
              </a:rPr>
              <a:t>Covert</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Attention</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through</a:t>
            </a:r>
            <a:r>
              <a:rPr lang="et-EE" sz="1200" kern="1200" dirty="0">
                <a:solidFill>
                  <a:schemeClr val="tx1"/>
                </a:solidFill>
                <a:effectLst/>
                <a:latin typeface="+mn-lt"/>
                <a:ea typeface="+mn-ea"/>
                <a:cs typeface="+mn-cs"/>
              </a:rPr>
              <a:t> </a:t>
            </a:r>
            <a:r>
              <a:rPr lang="et-EE" sz="1200" kern="1200" dirty="0" err="1">
                <a:solidFill>
                  <a:schemeClr val="tx1"/>
                </a:solidFill>
                <a:effectLst/>
                <a:latin typeface="+mn-lt"/>
                <a:ea typeface="+mn-ea"/>
                <a:cs typeface="+mn-cs"/>
              </a:rPr>
              <a:t>Pupillometry</a:t>
            </a:r>
            <a:r>
              <a:rPr lang="et-EE" sz="1200" kern="1200" dirty="0">
                <a:solidFill>
                  <a:schemeClr val="tx1"/>
                </a:solidFill>
                <a:effectLst/>
                <a:latin typeface="+mn-lt"/>
                <a:ea typeface="+mn-ea"/>
                <a:cs typeface="+mn-cs"/>
              </a:rPr>
              <a:t>. </a:t>
            </a:r>
            <a:r>
              <a:rPr lang="et-EE" sz="1200" i="1" kern="1200" dirty="0">
                <a:solidFill>
                  <a:schemeClr val="tx1"/>
                </a:solidFill>
                <a:effectLst/>
                <a:latin typeface="+mn-lt"/>
                <a:ea typeface="+mn-ea"/>
                <a:cs typeface="+mn-cs"/>
              </a:rPr>
              <a:t>PLOS ONE</a:t>
            </a:r>
            <a:r>
              <a:rPr lang="et-EE" sz="1200" kern="1200" dirty="0">
                <a:solidFill>
                  <a:schemeClr val="tx1"/>
                </a:solidFill>
                <a:effectLst/>
                <a:latin typeface="+mn-lt"/>
                <a:ea typeface="+mn-ea"/>
                <a:cs typeface="+mn-cs"/>
              </a:rPr>
              <a:t>, </a:t>
            </a:r>
            <a:r>
              <a:rPr lang="et-EE" sz="1200" i="1" kern="1200" dirty="0">
                <a:solidFill>
                  <a:schemeClr val="tx1"/>
                </a:solidFill>
                <a:effectLst/>
                <a:latin typeface="+mn-lt"/>
                <a:ea typeface="+mn-ea"/>
                <a:cs typeface="+mn-cs"/>
              </a:rPr>
              <a:t>11</a:t>
            </a:r>
            <a:r>
              <a:rPr lang="et-EE" sz="1200" kern="1200" dirty="0">
                <a:solidFill>
                  <a:schemeClr val="tx1"/>
                </a:solidFill>
                <a:effectLst/>
                <a:latin typeface="+mn-lt"/>
                <a:ea typeface="+mn-ea"/>
                <a:cs typeface="+mn-cs"/>
              </a:rPr>
              <a:t>(2), e0148805. https://doi.org/10.1371/journal.pone.0148805</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56</a:t>
            </a:fld>
            <a:endParaRPr lang="en-GB"/>
          </a:p>
        </p:txBody>
      </p:sp>
    </p:spTree>
    <p:extLst>
      <p:ext uri="{BB962C8B-B14F-4D97-AF65-F5344CB8AC3E}">
        <p14:creationId xmlns:p14="http://schemas.microsoft.com/office/powerpoint/2010/main" val="23030447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58</a:t>
            </a:fld>
            <a:endParaRPr lang="en-GB"/>
          </a:p>
        </p:txBody>
      </p:sp>
    </p:spTree>
    <p:extLst>
      <p:ext uri="{BB962C8B-B14F-4D97-AF65-F5344CB8AC3E}">
        <p14:creationId xmlns:p14="http://schemas.microsoft.com/office/powerpoint/2010/main" val="3432272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a:t>MSTL </a:t>
            </a:r>
            <a:r>
              <a:rPr lang="et-EE" dirty="0" err="1"/>
              <a:t>pursuit</a:t>
            </a:r>
            <a:r>
              <a:rPr lang="et-EE" dirty="0"/>
              <a:t> </a:t>
            </a:r>
            <a:r>
              <a:rPr lang="et-EE" dirty="0" err="1"/>
              <a:t>system</a:t>
            </a:r>
            <a:endParaRPr lang="et-EE" dirty="0"/>
          </a:p>
          <a:p>
            <a:r>
              <a:rPr lang="et-EE" dirty="0" err="1"/>
              <a:t>Vestumular</a:t>
            </a:r>
            <a:r>
              <a:rPr lang="et-EE" dirty="0"/>
              <a:t> </a:t>
            </a:r>
            <a:r>
              <a:rPr lang="et-EE" dirty="0" err="1"/>
              <a:t>nucleus</a:t>
            </a:r>
            <a:r>
              <a:rPr lang="et-EE" dirty="0"/>
              <a:t> (VOR)</a:t>
            </a:r>
          </a:p>
          <a:p>
            <a:r>
              <a:rPr lang="et-EE" dirty="0"/>
              <a:t>Rongi aken</a:t>
            </a:r>
            <a:endParaRPr lang="en-GB" dirty="0"/>
          </a:p>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59</a:t>
            </a:fld>
            <a:endParaRPr lang="en-GB"/>
          </a:p>
        </p:txBody>
      </p:sp>
    </p:spTree>
    <p:extLst>
      <p:ext uri="{BB962C8B-B14F-4D97-AF65-F5344CB8AC3E}">
        <p14:creationId xmlns:p14="http://schemas.microsoft.com/office/powerpoint/2010/main" val="7387865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60</a:t>
            </a:fld>
            <a:endParaRPr lang="en-GB"/>
          </a:p>
        </p:txBody>
      </p:sp>
    </p:spTree>
    <p:extLst>
      <p:ext uri="{BB962C8B-B14F-4D97-AF65-F5344CB8AC3E}">
        <p14:creationId xmlns:p14="http://schemas.microsoft.com/office/powerpoint/2010/main" val="444761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Ilya </a:t>
            </a:r>
            <a:r>
              <a:rPr lang="en-GB" sz="1200" b="0" i="0" kern="1200" dirty="0" err="1">
                <a:solidFill>
                  <a:schemeClr val="tx1"/>
                </a:solidFill>
                <a:effectLst/>
                <a:latin typeface="+mn-lt"/>
                <a:ea typeface="+mn-ea"/>
                <a:cs typeface="+mn-cs"/>
              </a:rPr>
              <a:t>Repin</a:t>
            </a:r>
            <a:r>
              <a:rPr lang="en-GB" sz="1200" b="0" i="0" kern="1200" dirty="0">
                <a:solidFill>
                  <a:schemeClr val="tx1"/>
                </a:solidFill>
                <a:effectLst/>
                <a:latin typeface="+mn-lt"/>
                <a:ea typeface="+mn-ea"/>
                <a:cs typeface="+mn-cs"/>
              </a:rPr>
              <a:t> </a:t>
            </a:r>
            <a:r>
              <a:rPr lang="et-EE" sz="1200" b="0" i="0" kern="1200" dirty="0">
                <a:solidFill>
                  <a:schemeClr val="tx1"/>
                </a:solidFill>
                <a:effectLst/>
                <a:latin typeface="+mn-lt"/>
                <a:ea typeface="+mn-ea"/>
                <a:cs typeface="+mn-cs"/>
              </a:rPr>
              <a:t>, "</a:t>
            </a:r>
            <a:r>
              <a:rPr lang="et-EE" sz="1200" b="0" i="0" kern="1200" dirty="0" err="1">
                <a:solidFill>
                  <a:schemeClr val="tx1"/>
                </a:solidFill>
                <a:effectLst/>
                <a:latin typeface="+mn-lt"/>
                <a:ea typeface="+mn-ea"/>
                <a:cs typeface="+mn-cs"/>
              </a:rPr>
              <a:t>Unexpected</a:t>
            </a:r>
            <a:r>
              <a:rPr lang="et-EE" sz="1200" b="0" i="0" kern="1200" dirty="0">
                <a:solidFill>
                  <a:schemeClr val="tx1"/>
                </a:solidFill>
                <a:effectLst/>
                <a:latin typeface="+mn-lt"/>
                <a:ea typeface="+mn-ea"/>
                <a:cs typeface="+mn-cs"/>
              </a:rPr>
              <a:t> </a:t>
            </a:r>
            <a:r>
              <a:rPr lang="et-EE" sz="1200" b="0" i="0" kern="1200" dirty="0" err="1">
                <a:solidFill>
                  <a:schemeClr val="tx1"/>
                </a:solidFill>
                <a:effectLst/>
                <a:latin typeface="+mn-lt"/>
                <a:ea typeface="+mn-ea"/>
                <a:cs typeface="+mn-cs"/>
              </a:rPr>
              <a:t>Visitors</a:t>
            </a:r>
            <a:r>
              <a:rPr lang="et-EE" sz="1200" b="0" i="0" kern="1200" dirty="0">
                <a:solidFill>
                  <a:schemeClr val="tx1"/>
                </a:solidFill>
                <a:effectLst/>
                <a:latin typeface="+mn-lt"/>
                <a:ea typeface="+mn-ea"/>
                <a:cs typeface="+mn-cs"/>
              </a:rPr>
              <a:t>" (1884-1888)</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7</a:t>
            </a:fld>
            <a:endParaRPr lang="en-GB"/>
          </a:p>
        </p:txBody>
      </p:sp>
    </p:spTree>
    <p:extLst>
      <p:ext uri="{BB962C8B-B14F-4D97-AF65-F5344CB8AC3E}">
        <p14:creationId xmlns:p14="http://schemas.microsoft.com/office/powerpoint/2010/main" val="612765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sz="1200" b="0" i="0" kern="1200" dirty="0">
                <a:solidFill>
                  <a:schemeClr val="tx1"/>
                </a:solidFill>
                <a:effectLst/>
                <a:latin typeface="+mn-lt"/>
                <a:ea typeface="+mn-ea"/>
                <a:cs typeface="+mn-cs"/>
              </a:rPr>
              <a:t>Vt ka: </a:t>
            </a:r>
            <a:r>
              <a:rPr lang="en-GB" sz="1200" b="0" i="0" kern="1200" dirty="0" err="1">
                <a:solidFill>
                  <a:schemeClr val="tx1"/>
                </a:solidFill>
                <a:effectLst/>
                <a:latin typeface="+mn-lt"/>
                <a:ea typeface="+mn-ea"/>
                <a:cs typeface="+mn-cs"/>
              </a:rPr>
              <a:t>DeAngelus</a:t>
            </a:r>
            <a:r>
              <a:rPr lang="en-GB" sz="1200" b="0" i="0" kern="1200" dirty="0">
                <a:solidFill>
                  <a:schemeClr val="tx1"/>
                </a:solidFill>
                <a:effectLst/>
                <a:latin typeface="+mn-lt"/>
                <a:ea typeface="+mn-ea"/>
                <a:cs typeface="+mn-cs"/>
              </a:rPr>
              <a:t>, M., &amp; </a:t>
            </a:r>
            <a:r>
              <a:rPr lang="en-GB" sz="1200" b="0" i="0" kern="1200" dirty="0" err="1">
                <a:solidFill>
                  <a:schemeClr val="tx1"/>
                </a:solidFill>
                <a:effectLst/>
                <a:latin typeface="+mn-lt"/>
                <a:ea typeface="+mn-ea"/>
                <a:cs typeface="+mn-cs"/>
              </a:rPr>
              <a:t>Pelz</a:t>
            </a:r>
            <a:r>
              <a:rPr lang="en-GB" sz="1200" b="0" i="0" kern="1200" dirty="0">
                <a:solidFill>
                  <a:schemeClr val="tx1"/>
                </a:solidFill>
                <a:effectLst/>
                <a:latin typeface="+mn-lt"/>
                <a:ea typeface="+mn-ea"/>
                <a:cs typeface="+mn-cs"/>
              </a:rPr>
              <a:t>, J. B. (2009). Top-down control of eye movements: </a:t>
            </a:r>
            <a:r>
              <a:rPr lang="en-GB" sz="1200" b="0" i="0" kern="1200" dirty="0" err="1">
                <a:solidFill>
                  <a:schemeClr val="tx1"/>
                </a:solidFill>
                <a:effectLst/>
                <a:latin typeface="+mn-lt"/>
                <a:ea typeface="+mn-ea"/>
                <a:cs typeface="+mn-cs"/>
              </a:rPr>
              <a:t>Yarbus</a:t>
            </a:r>
            <a:r>
              <a:rPr lang="en-GB" sz="1200" b="0" i="0" kern="1200" dirty="0">
                <a:solidFill>
                  <a:schemeClr val="tx1"/>
                </a:solidFill>
                <a:effectLst/>
                <a:latin typeface="+mn-lt"/>
                <a:ea typeface="+mn-ea"/>
                <a:cs typeface="+mn-cs"/>
              </a:rPr>
              <a:t> revisited. </a:t>
            </a:r>
            <a:r>
              <a:rPr lang="en-GB" sz="1200" b="0" i="1" kern="1200" dirty="0">
                <a:solidFill>
                  <a:schemeClr val="tx1"/>
                </a:solidFill>
                <a:effectLst/>
                <a:latin typeface="+mn-lt"/>
                <a:ea typeface="+mn-ea"/>
                <a:cs typeface="+mn-cs"/>
              </a:rPr>
              <a:t>Visual cognition</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17</a:t>
            </a:r>
            <a:r>
              <a:rPr lang="en-GB" sz="1200" b="0" i="0" kern="1200" dirty="0">
                <a:solidFill>
                  <a:schemeClr val="tx1"/>
                </a:solidFill>
                <a:effectLst/>
                <a:latin typeface="+mn-lt"/>
                <a:ea typeface="+mn-ea"/>
                <a:cs typeface="+mn-cs"/>
              </a:rPr>
              <a:t>(6-7), 790-811.</a:t>
            </a:r>
            <a:endParaRPr lang="en-GB" dirty="0"/>
          </a:p>
        </p:txBody>
      </p:sp>
      <p:sp>
        <p:nvSpPr>
          <p:cNvPr id="4" name="Slide Number Placeholder 3"/>
          <p:cNvSpPr>
            <a:spLocks noGrp="1"/>
          </p:cNvSpPr>
          <p:nvPr>
            <p:ph type="sldNum" sz="quarter" idx="5"/>
          </p:nvPr>
        </p:nvSpPr>
        <p:spPr/>
        <p:txBody>
          <a:bodyPr/>
          <a:lstStyle/>
          <a:p>
            <a:fld id="{C70DBB40-07F4-41F1-A3FA-47B5165E7B3E}" type="slidenum">
              <a:rPr lang="en-GB" smtClean="0"/>
              <a:t>9</a:t>
            </a:fld>
            <a:endParaRPr lang="en-GB"/>
          </a:p>
        </p:txBody>
      </p:sp>
    </p:spTree>
    <p:extLst>
      <p:ext uri="{BB962C8B-B14F-4D97-AF65-F5344CB8AC3E}">
        <p14:creationId xmlns:p14="http://schemas.microsoft.com/office/powerpoint/2010/main" val="1637785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https://braingineers.com/neuro-usability/</a:t>
            </a:r>
          </a:p>
        </p:txBody>
      </p:sp>
      <p:sp>
        <p:nvSpPr>
          <p:cNvPr id="4" name="Slide Number Placeholder 3"/>
          <p:cNvSpPr>
            <a:spLocks noGrp="1"/>
          </p:cNvSpPr>
          <p:nvPr>
            <p:ph type="sldNum" sz="quarter" idx="5"/>
          </p:nvPr>
        </p:nvSpPr>
        <p:spPr/>
        <p:txBody>
          <a:bodyPr/>
          <a:lstStyle/>
          <a:p>
            <a:fld id="{C70DBB40-07F4-41F1-A3FA-47B5165E7B3E}" type="slidenum">
              <a:rPr lang="en-GB" smtClean="0"/>
              <a:t>10</a:t>
            </a:fld>
            <a:endParaRPr lang="en-GB"/>
          </a:p>
        </p:txBody>
      </p:sp>
    </p:spTree>
    <p:extLst>
      <p:ext uri="{BB962C8B-B14F-4D97-AF65-F5344CB8AC3E}">
        <p14:creationId xmlns:p14="http://schemas.microsoft.com/office/powerpoint/2010/main" val="1778252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FEE76366-3540-4394-B967-7C2A9275E7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7FBBEE83-C145-46C2-9B53-950C5A89D6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a:p>
        </p:txBody>
      </p:sp>
      <p:sp>
        <p:nvSpPr>
          <p:cNvPr id="8196" name="Slide Number Placeholder 3">
            <a:extLst>
              <a:ext uri="{FF2B5EF4-FFF2-40B4-BE49-F238E27FC236}">
                <a16:creationId xmlns:a16="http://schemas.microsoft.com/office/drawing/2014/main" id="{897E2525-89AC-471B-85EE-5C9BA9EB8E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9E63290-EB62-4C34-AABA-2843700A44CD}" type="slidenum">
              <a:rPr lang="en-GB" altLang="en-US"/>
              <a:pPr/>
              <a:t>11</a:t>
            </a:fld>
            <a:endParaRPr lang="en-GB" altLang="en-US"/>
          </a:p>
        </p:txBody>
      </p:sp>
    </p:spTree>
    <p:extLst>
      <p:ext uri="{BB962C8B-B14F-4D97-AF65-F5344CB8AC3E}">
        <p14:creationId xmlns:p14="http://schemas.microsoft.com/office/powerpoint/2010/main" val="3673037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FEE76366-3540-4394-B967-7C2A9275E7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7FBBEE83-C145-46C2-9B53-950C5A89D6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a:p>
        </p:txBody>
      </p:sp>
      <p:sp>
        <p:nvSpPr>
          <p:cNvPr id="8196" name="Slide Number Placeholder 3">
            <a:extLst>
              <a:ext uri="{FF2B5EF4-FFF2-40B4-BE49-F238E27FC236}">
                <a16:creationId xmlns:a16="http://schemas.microsoft.com/office/drawing/2014/main" id="{897E2525-89AC-471B-85EE-5C9BA9EB8E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9E63290-EB62-4C34-AABA-2843700A44CD}" type="slidenum">
              <a:rPr lang="en-GB" altLang="en-US"/>
              <a:pPr/>
              <a:t>12</a:t>
            </a:fld>
            <a:endParaRPr lang="en-GB" altLang="en-US"/>
          </a:p>
        </p:txBody>
      </p:sp>
    </p:spTree>
    <p:extLst>
      <p:ext uri="{BB962C8B-B14F-4D97-AF65-F5344CB8AC3E}">
        <p14:creationId xmlns:p14="http://schemas.microsoft.com/office/powerpoint/2010/main" val="1765947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FEE76366-3540-4394-B967-7C2A9275E74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7FBBEE83-C145-46C2-9B53-950C5A89D63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a:p>
        </p:txBody>
      </p:sp>
      <p:sp>
        <p:nvSpPr>
          <p:cNvPr id="8196" name="Slide Number Placeholder 3">
            <a:extLst>
              <a:ext uri="{FF2B5EF4-FFF2-40B4-BE49-F238E27FC236}">
                <a16:creationId xmlns:a16="http://schemas.microsoft.com/office/drawing/2014/main" id="{897E2525-89AC-471B-85EE-5C9BA9EB8E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9E63290-EB62-4C34-AABA-2843700A44CD}" type="slidenum">
              <a:rPr lang="en-GB" altLang="en-US"/>
              <a:pPr/>
              <a:t>13</a:t>
            </a:fld>
            <a:endParaRPr lang="en-GB" altLang="en-US"/>
          </a:p>
        </p:txBody>
      </p:sp>
    </p:spTree>
    <p:extLst>
      <p:ext uri="{BB962C8B-B14F-4D97-AF65-F5344CB8AC3E}">
        <p14:creationId xmlns:p14="http://schemas.microsoft.com/office/powerpoint/2010/main" val="900240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9CD2B-44AA-4FD2-B3E0-CACF63D7DF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9B3A76D-0978-42BE-ACD5-9545FA353C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1023256-B861-40F5-B825-F38D05301A38}"/>
              </a:ext>
            </a:extLst>
          </p:cNvPr>
          <p:cNvSpPr>
            <a:spLocks noGrp="1"/>
          </p:cNvSpPr>
          <p:nvPr>
            <p:ph type="dt" sz="half" idx="10"/>
          </p:nvPr>
        </p:nvSpPr>
        <p:spPr/>
        <p:txBody>
          <a:bodyPr/>
          <a:lstStyle/>
          <a:p>
            <a:fld id="{526E4D3F-2AE9-4C45-947B-4504C2873CC7}" type="datetimeFigureOut">
              <a:rPr lang="en-GB" smtClean="0"/>
              <a:t>18/09/2022</a:t>
            </a:fld>
            <a:endParaRPr lang="en-GB"/>
          </a:p>
        </p:txBody>
      </p:sp>
      <p:sp>
        <p:nvSpPr>
          <p:cNvPr id="5" name="Footer Placeholder 4">
            <a:extLst>
              <a:ext uri="{FF2B5EF4-FFF2-40B4-BE49-F238E27FC236}">
                <a16:creationId xmlns:a16="http://schemas.microsoft.com/office/drawing/2014/main" id="{6E166560-D45A-4AA8-B5B6-6CBD5AF5D1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D9C760A-4E28-4FED-8DEF-C560FC025544}"/>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2755374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63DEE-B862-411C-AD65-049A1464509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14DD341-CEDB-476D-AF45-79F92099EF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28C6D6E-71F7-44BD-91EA-AB69D49D71D2}"/>
              </a:ext>
            </a:extLst>
          </p:cNvPr>
          <p:cNvSpPr>
            <a:spLocks noGrp="1"/>
          </p:cNvSpPr>
          <p:nvPr>
            <p:ph type="dt" sz="half" idx="10"/>
          </p:nvPr>
        </p:nvSpPr>
        <p:spPr/>
        <p:txBody>
          <a:bodyPr/>
          <a:lstStyle/>
          <a:p>
            <a:fld id="{526E4D3F-2AE9-4C45-947B-4504C2873CC7}" type="datetimeFigureOut">
              <a:rPr lang="en-GB" smtClean="0"/>
              <a:t>18/09/2022</a:t>
            </a:fld>
            <a:endParaRPr lang="en-GB"/>
          </a:p>
        </p:txBody>
      </p:sp>
      <p:sp>
        <p:nvSpPr>
          <p:cNvPr id="5" name="Footer Placeholder 4">
            <a:extLst>
              <a:ext uri="{FF2B5EF4-FFF2-40B4-BE49-F238E27FC236}">
                <a16:creationId xmlns:a16="http://schemas.microsoft.com/office/drawing/2014/main" id="{6DF2C501-F5C3-441A-B796-A0EF5C9307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B0AA7BC-E979-45DF-944E-B92EA1424276}"/>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2927565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E507A0-5D6C-44D4-8F09-9B27C28A881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E79A68-0C9A-48B0-BF6C-F843AE5450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8F18D6-6156-43BF-BBA7-328957E76A01}"/>
              </a:ext>
            </a:extLst>
          </p:cNvPr>
          <p:cNvSpPr>
            <a:spLocks noGrp="1"/>
          </p:cNvSpPr>
          <p:nvPr>
            <p:ph type="dt" sz="half" idx="10"/>
          </p:nvPr>
        </p:nvSpPr>
        <p:spPr/>
        <p:txBody>
          <a:bodyPr/>
          <a:lstStyle/>
          <a:p>
            <a:fld id="{526E4D3F-2AE9-4C45-947B-4504C2873CC7}" type="datetimeFigureOut">
              <a:rPr lang="en-GB" smtClean="0"/>
              <a:t>18/09/2022</a:t>
            </a:fld>
            <a:endParaRPr lang="en-GB"/>
          </a:p>
        </p:txBody>
      </p:sp>
      <p:sp>
        <p:nvSpPr>
          <p:cNvPr id="5" name="Footer Placeholder 4">
            <a:extLst>
              <a:ext uri="{FF2B5EF4-FFF2-40B4-BE49-F238E27FC236}">
                <a16:creationId xmlns:a16="http://schemas.microsoft.com/office/drawing/2014/main" id="{44936F31-5383-4D39-9E52-4E87AEF11E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F348454-0F12-486C-954B-139DD575FE6E}"/>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807554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30E58-7A51-45B4-A2A3-2CC2190DEDE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9B706BA-73FD-4D08-B72F-CBFD64187B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3C6156F-9E4F-4917-9FA5-A000B6FBE4FE}"/>
              </a:ext>
            </a:extLst>
          </p:cNvPr>
          <p:cNvSpPr>
            <a:spLocks noGrp="1"/>
          </p:cNvSpPr>
          <p:nvPr>
            <p:ph type="dt" sz="half" idx="10"/>
          </p:nvPr>
        </p:nvSpPr>
        <p:spPr/>
        <p:txBody>
          <a:bodyPr/>
          <a:lstStyle/>
          <a:p>
            <a:fld id="{526E4D3F-2AE9-4C45-947B-4504C2873CC7}" type="datetimeFigureOut">
              <a:rPr lang="en-GB" smtClean="0"/>
              <a:t>18/09/2022</a:t>
            </a:fld>
            <a:endParaRPr lang="en-GB"/>
          </a:p>
        </p:txBody>
      </p:sp>
      <p:sp>
        <p:nvSpPr>
          <p:cNvPr id="5" name="Footer Placeholder 4">
            <a:extLst>
              <a:ext uri="{FF2B5EF4-FFF2-40B4-BE49-F238E27FC236}">
                <a16:creationId xmlns:a16="http://schemas.microsoft.com/office/drawing/2014/main" id="{0CDAC5DE-9BF1-4CAB-A117-F1AF79EC55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689CD8-913D-4606-9F53-CF4EC2B31865}"/>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484008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F3F36-FB4D-42D3-9818-CC29986859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A89C073-62F5-43C4-A21C-2DD0D5FAFD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6B016E-07B1-4207-A6DC-8F58B1643C39}"/>
              </a:ext>
            </a:extLst>
          </p:cNvPr>
          <p:cNvSpPr>
            <a:spLocks noGrp="1"/>
          </p:cNvSpPr>
          <p:nvPr>
            <p:ph type="dt" sz="half" idx="10"/>
          </p:nvPr>
        </p:nvSpPr>
        <p:spPr/>
        <p:txBody>
          <a:bodyPr/>
          <a:lstStyle/>
          <a:p>
            <a:fld id="{526E4D3F-2AE9-4C45-947B-4504C2873CC7}" type="datetimeFigureOut">
              <a:rPr lang="en-GB" smtClean="0"/>
              <a:t>18/09/2022</a:t>
            </a:fld>
            <a:endParaRPr lang="en-GB"/>
          </a:p>
        </p:txBody>
      </p:sp>
      <p:sp>
        <p:nvSpPr>
          <p:cNvPr id="5" name="Footer Placeholder 4">
            <a:extLst>
              <a:ext uri="{FF2B5EF4-FFF2-40B4-BE49-F238E27FC236}">
                <a16:creationId xmlns:a16="http://schemas.microsoft.com/office/drawing/2014/main" id="{37252FA3-1C65-4FA8-82DE-6A69DEB70D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3705DE-CEB3-47F3-8F6B-C4B743C11C4F}"/>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42602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A396A-18D9-4BDA-B9DE-7493F40A864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1E3D156-E60E-4338-9D29-915B2D9CDB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3358B1C-C09E-4B1A-B875-D5C790C9E5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9BA23D7-BD2B-4871-B58E-EEC68E4619DA}"/>
              </a:ext>
            </a:extLst>
          </p:cNvPr>
          <p:cNvSpPr>
            <a:spLocks noGrp="1"/>
          </p:cNvSpPr>
          <p:nvPr>
            <p:ph type="dt" sz="half" idx="10"/>
          </p:nvPr>
        </p:nvSpPr>
        <p:spPr/>
        <p:txBody>
          <a:bodyPr/>
          <a:lstStyle/>
          <a:p>
            <a:fld id="{526E4D3F-2AE9-4C45-947B-4504C2873CC7}" type="datetimeFigureOut">
              <a:rPr lang="en-GB" smtClean="0"/>
              <a:t>18/09/2022</a:t>
            </a:fld>
            <a:endParaRPr lang="en-GB"/>
          </a:p>
        </p:txBody>
      </p:sp>
      <p:sp>
        <p:nvSpPr>
          <p:cNvPr id="6" name="Footer Placeholder 5">
            <a:extLst>
              <a:ext uri="{FF2B5EF4-FFF2-40B4-BE49-F238E27FC236}">
                <a16:creationId xmlns:a16="http://schemas.microsoft.com/office/drawing/2014/main" id="{D86503A2-EA3D-46F2-BD70-CA82651AB8A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540265-C110-4C29-B587-12B6EB792E68}"/>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4157419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2115B-2882-49C8-AE92-62E06A08D2F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C6603FF-654F-4273-9DCB-FC7DA865FA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002042-0D3A-45E1-BC74-71C6111A07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CCE1E13-365E-45FA-9CF8-073DDD9D4A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9A7AC7-0FD3-4C0D-B614-F495FFC2A9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763CD48-14A4-4708-A2B6-DF167E24750E}"/>
              </a:ext>
            </a:extLst>
          </p:cNvPr>
          <p:cNvSpPr>
            <a:spLocks noGrp="1"/>
          </p:cNvSpPr>
          <p:nvPr>
            <p:ph type="dt" sz="half" idx="10"/>
          </p:nvPr>
        </p:nvSpPr>
        <p:spPr/>
        <p:txBody>
          <a:bodyPr/>
          <a:lstStyle/>
          <a:p>
            <a:fld id="{526E4D3F-2AE9-4C45-947B-4504C2873CC7}" type="datetimeFigureOut">
              <a:rPr lang="en-GB" smtClean="0"/>
              <a:t>18/09/2022</a:t>
            </a:fld>
            <a:endParaRPr lang="en-GB"/>
          </a:p>
        </p:txBody>
      </p:sp>
      <p:sp>
        <p:nvSpPr>
          <p:cNvPr id="8" name="Footer Placeholder 7">
            <a:extLst>
              <a:ext uri="{FF2B5EF4-FFF2-40B4-BE49-F238E27FC236}">
                <a16:creationId xmlns:a16="http://schemas.microsoft.com/office/drawing/2014/main" id="{2B7F8D1A-3371-4FC8-8CFD-3DD2E865156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7711468-4BAF-43A3-9F40-5EE99E6B396F}"/>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3679281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760A-7BB2-4F1F-AF1A-89C42D78B69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E20F475-8A9B-467D-9498-1AEE51FE1A2E}"/>
              </a:ext>
            </a:extLst>
          </p:cNvPr>
          <p:cNvSpPr>
            <a:spLocks noGrp="1"/>
          </p:cNvSpPr>
          <p:nvPr>
            <p:ph type="dt" sz="half" idx="10"/>
          </p:nvPr>
        </p:nvSpPr>
        <p:spPr/>
        <p:txBody>
          <a:bodyPr/>
          <a:lstStyle/>
          <a:p>
            <a:fld id="{526E4D3F-2AE9-4C45-947B-4504C2873CC7}" type="datetimeFigureOut">
              <a:rPr lang="en-GB" smtClean="0"/>
              <a:t>18/09/2022</a:t>
            </a:fld>
            <a:endParaRPr lang="en-GB"/>
          </a:p>
        </p:txBody>
      </p:sp>
      <p:sp>
        <p:nvSpPr>
          <p:cNvPr id="4" name="Footer Placeholder 3">
            <a:extLst>
              <a:ext uri="{FF2B5EF4-FFF2-40B4-BE49-F238E27FC236}">
                <a16:creationId xmlns:a16="http://schemas.microsoft.com/office/drawing/2014/main" id="{30792EFB-BB6F-403E-99F1-5A6685BC44B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5BD2728-E124-4374-8FA8-FF37A8EE6994}"/>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1599938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AA948B-2C3B-4BDA-8C3E-396937BE192E}"/>
              </a:ext>
            </a:extLst>
          </p:cNvPr>
          <p:cNvSpPr>
            <a:spLocks noGrp="1"/>
          </p:cNvSpPr>
          <p:nvPr>
            <p:ph type="dt" sz="half" idx="10"/>
          </p:nvPr>
        </p:nvSpPr>
        <p:spPr/>
        <p:txBody>
          <a:bodyPr/>
          <a:lstStyle/>
          <a:p>
            <a:fld id="{526E4D3F-2AE9-4C45-947B-4504C2873CC7}" type="datetimeFigureOut">
              <a:rPr lang="en-GB" smtClean="0"/>
              <a:t>18/09/2022</a:t>
            </a:fld>
            <a:endParaRPr lang="en-GB"/>
          </a:p>
        </p:txBody>
      </p:sp>
      <p:sp>
        <p:nvSpPr>
          <p:cNvPr id="3" name="Footer Placeholder 2">
            <a:extLst>
              <a:ext uri="{FF2B5EF4-FFF2-40B4-BE49-F238E27FC236}">
                <a16:creationId xmlns:a16="http://schemas.microsoft.com/office/drawing/2014/main" id="{D4330EE6-26E1-43AE-8E6C-4B077ED32D6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0398C71-67B9-4D49-9608-FAD9CB4732CE}"/>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893607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EF09E-3970-45E4-9599-405A00AA86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FB92F24-B5E6-42C0-A969-E1EA097CE2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3A553E4-50D5-4945-A9E3-8ED3C6808A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5266CA-30D1-48E1-AB1D-1A20309E015B}"/>
              </a:ext>
            </a:extLst>
          </p:cNvPr>
          <p:cNvSpPr>
            <a:spLocks noGrp="1"/>
          </p:cNvSpPr>
          <p:nvPr>
            <p:ph type="dt" sz="half" idx="10"/>
          </p:nvPr>
        </p:nvSpPr>
        <p:spPr/>
        <p:txBody>
          <a:bodyPr/>
          <a:lstStyle/>
          <a:p>
            <a:fld id="{526E4D3F-2AE9-4C45-947B-4504C2873CC7}" type="datetimeFigureOut">
              <a:rPr lang="en-GB" smtClean="0"/>
              <a:t>18/09/2022</a:t>
            </a:fld>
            <a:endParaRPr lang="en-GB"/>
          </a:p>
        </p:txBody>
      </p:sp>
      <p:sp>
        <p:nvSpPr>
          <p:cNvPr id="6" name="Footer Placeholder 5">
            <a:extLst>
              <a:ext uri="{FF2B5EF4-FFF2-40B4-BE49-F238E27FC236}">
                <a16:creationId xmlns:a16="http://schemas.microsoft.com/office/drawing/2014/main" id="{187351BD-4E03-4796-81F9-6F9EB2E705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BF34DF0-8D01-437D-96AB-BC6DA59E6901}"/>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2943238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3014E-B97D-4EDA-BCAE-E5FB3DA4C6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5E66C2F-01A1-4090-B180-84830062E3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DE33C66-D1A6-4171-BDEE-76C4516756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745B04-D22D-466F-81DB-33970EACC30E}"/>
              </a:ext>
            </a:extLst>
          </p:cNvPr>
          <p:cNvSpPr>
            <a:spLocks noGrp="1"/>
          </p:cNvSpPr>
          <p:nvPr>
            <p:ph type="dt" sz="half" idx="10"/>
          </p:nvPr>
        </p:nvSpPr>
        <p:spPr/>
        <p:txBody>
          <a:bodyPr/>
          <a:lstStyle/>
          <a:p>
            <a:fld id="{526E4D3F-2AE9-4C45-947B-4504C2873CC7}" type="datetimeFigureOut">
              <a:rPr lang="en-GB" smtClean="0"/>
              <a:t>18/09/2022</a:t>
            </a:fld>
            <a:endParaRPr lang="en-GB"/>
          </a:p>
        </p:txBody>
      </p:sp>
      <p:sp>
        <p:nvSpPr>
          <p:cNvPr id="6" name="Footer Placeholder 5">
            <a:extLst>
              <a:ext uri="{FF2B5EF4-FFF2-40B4-BE49-F238E27FC236}">
                <a16:creationId xmlns:a16="http://schemas.microsoft.com/office/drawing/2014/main" id="{9CE030D3-7982-4275-815C-37CBD6539C9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83717F5-A5B3-43D3-AAE7-7FDF86170D94}"/>
              </a:ext>
            </a:extLst>
          </p:cNvPr>
          <p:cNvSpPr>
            <a:spLocks noGrp="1"/>
          </p:cNvSpPr>
          <p:nvPr>
            <p:ph type="sldNum" sz="quarter" idx="12"/>
          </p:nvPr>
        </p:nvSpPr>
        <p:spPr/>
        <p:txBody>
          <a:bodyPr/>
          <a:lstStyle/>
          <a:p>
            <a:fld id="{FF5755BE-64F5-4C10-95FD-C7871F7818DD}" type="slidenum">
              <a:rPr lang="en-GB" smtClean="0"/>
              <a:t>‹#›</a:t>
            </a:fld>
            <a:endParaRPr lang="en-GB"/>
          </a:p>
        </p:txBody>
      </p:sp>
    </p:spTree>
    <p:extLst>
      <p:ext uri="{BB962C8B-B14F-4D97-AF65-F5344CB8AC3E}">
        <p14:creationId xmlns:p14="http://schemas.microsoft.com/office/powerpoint/2010/main" val="2299877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F920FF-D3C5-40F3-B058-FA7E13C4F2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3C665D4-B18A-4101-A46C-0A62B3715D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DAD467E-8BA9-491B-A228-441BC38431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6E4D3F-2AE9-4C45-947B-4504C2873CC7}" type="datetimeFigureOut">
              <a:rPr lang="en-GB" smtClean="0"/>
              <a:t>18/09/2022</a:t>
            </a:fld>
            <a:endParaRPr lang="en-GB"/>
          </a:p>
        </p:txBody>
      </p:sp>
      <p:sp>
        <p:nvSpPr>
          <p:cNvPr id="5" name="Footer Placeholder 4">
            <a:extLst>
              <a:ext uri="{FF2B5EF4-FFF2-40B4-BE49-F238E27FC236}">
                <a16:creationId xmlns:a16="http://schemas.microsoft.com/office/drawing/2014/main" id="{64977507-A806-4021-9EBB-B643612E4B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75B15EB-057E-4D55-8A76-168A0D2C7A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755BE-64F5-4C10-95FD-C7871F7818DD}" type="slidenum">
              <a:rPr lang="en-GB" smtClean="0"/>
              <a:t>‹#›</a:t>
            </a:fld>
            <a:endParaRPr lang="en-GB"/>
          </a:p>
        </p:txBody>
      </p:sp>
    </p:spTree>
    <p:extLst>
      <p:ext uri="{BB962C8B-B14F-4D97-AF65-F5344CB8AC3E}">
        <p14:creationId xmlns:p14="http://schemas.microsoft.com/office/powerpoint/2010/main" val="2423631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neurotechx.com/hackathon2022/"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p9jngy4lgdo"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195.134.76.37/applets/AppletNyquist/Appl_Nyquist2.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ocw.mit.edu/courses/brain-and-cognitive-sciences/9-04-sensory-systems-fall-2013/syllabus/" TargetMode="Externa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hyperlink" Target="http://web.mit.edu/bcs/schillerlab/publications/PNAS%20Profile%20of%20Peter%20Schiller.pdf"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web.mit.edu/bcs/schillerlab/publications/PNAS%20Profile%20of%20Peter%20Schiller.pdf" TargetMode="Externa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8.png"/><Relationship Id="rId4" Type="http://schemas.openxmlformats.org/officeDocument/2006/relationships/hyperlink" Target="https://ocw.mit.edu/courses/brain-and-cognitive-sciences/9-04-sensory-systems-fall-2013/syllabu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youtube.com/watch?v=rRDDKKqkdTg"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emf"/><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8.gif"/><Relationship Id="rId7" Type="http://schemas.openxmlformats.org/officeDocument/2006/relationships/image" Target="../media/image3.png"/><Relationship Id="rId2" Type="http://schemas.openxmlformats.org/officeDocument/2006/relationships/hyperlink" Target="http://www.tedmontgomery.com/the_eye/reflex.html" TargetMode="External"/><Relationship Id="rId1" Type="http://schemas.openxmlformats.org/officeDocument/2006/relationships/slideLayout" Target="../slideLayouts/slideLayout6.xml"/><Relationship Id="rId6" Type="http://schemas.openxmlformats.org/officeDocument/2006/relationships/hyperlink" Target="https://www.coursera.org/learn/medical-neuroscience" TargetMode="External"/><Relationship Id="rId5" Type="http://schemas.openxmlformats.org/officeDocument/2006/relationships/image" Target="../media/image49.jpeg"/><Relationship Id="rId4" Type="http://schemas.openxmlformats.org/officeDocument/2006/relationships/hyperlink" Target="https://dibs.duke.edu/scholars/leonard-white"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youtube.com/watch?v=IAzI105QcSw" TargetMode="Externa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hyperlink" Target="https://www.youtube.com/watch?v=RHOyZFMI4l8"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5C62-4C70-42AC-A883-4497363A1C62}"/>
              </a:ext>
            </a:extLst>
          </p:cNvPr>
          <p:cNvSpPr>
            <a:spLocks noGrp="1"/>
          </p:cNvSpPr>
          <p:nvPr>
            <p:ph type="ctrTitle"/>
          </p:nvPr>
        </p:nvSpPr>
        <p:spPr>
          <a:xfrm>
            <a:off x="1276350" y="1257299"/>
            <a:ext cx="3819525" cy="1476375"/>
          </a:xfrm>
        </p:spPr>
        <p:txBody>
          <a:bodyPr>
            <a:normAutofit/>
          </a:bodyPr>
          <a:lstStyle/>
          <a:p>
            <a:r>
              <a:rPr lang="et-EE" sz="3200" dirty="0">
                <a:solidFill>
                  <a:srgbClr val="363636"/>
                </a:solidFill>
                <a:cs typeface="Arial" panose="020B0604020202020204" pitchFamily="34" charset="0"/>
              </a:rPr>
              <a:t>Sissejuhatus psühhofüsioloogia rakendustesse</a:t>
            </a:r>
            <a:endParaRPr lang="en-GB" sz="3200" dirty="0">
              <a:solidFill>
                <a:srgbClr val="363636"/>
              </a:solidFill>
              <a:cs typeface="Arial" panose="020B0604020202020204" pitchFamily="34" charset="0"/>
            </a:endParaRPr>
          </a:p>
        </p:txBody>
      </p:sp>
      <p:sp>
        <p:nvSpPr>
          <p:cNvPr id="3" name="Subtitle 2">
            <a:extLst>
              <a:ext uri="{FF2B5EF4-FFF2-40B4-BE49-F238E27FC236}">
                <a16:creationId xmlns:a16="http://schemas.microsoft.com/office/drawing/2014/main" id="{3AD05165-2BC3-46A0-9450-27667BF8B7BD}"/>
              </a:ext>
            </a:extLst>
          </p:cNvPr>
          <p:cNvSpPr>
            <a:spLocks noGrp="1"/>
          </p:cNvSpPr>
          <p:nvPr>
            <p:ph type="subTitle" idx="1"/>
          </p:nvPr>
        </p:nvSpPr>
        <p:spPr>
          <a:xfrm>
            <a:off x="2208994" y="4425950"/>
            <a:ext cx="2028825" cy="465137"/>
          </a:xfrm>
        </p:spPr>
        <p:txBody>
          <a:bodyPr/>
          <a:lstStyle/>
          <a:p>
            <a:r>
              <a:rPr lang="et-EE" dirty="0">
                <a:solidFill>
                  <a:srgbClr val="363636"/>
                </a:solidFill>
                <a:latin typeface="+mj-lt"/>
                <a:cs typeface="Arial" panose="020B0604020202020204" pitchFamily="34" charset="0"/>
              </a:rPr>
              <a:t>Richard Naar </a:t>
            </a:r>
          </a:p>
        </p:txBody>
      </p:sp>
      <p:sp>
        <p:nvSpPr>
          <p:cNvPr id="4" name="TextBox 3">
            <a:extLst>
              <a:ext uri="{FF2B5EF4-FFF2-40B4-BE49-F238E27FC236}">
                <a16:creationId xmlns:a16="http://schemas.microsoft.com/office/drawing/2014/main" id="{899C7C7F-5936-44BD-B500-D0E190529A5D}"/>
              </a:ext>
            </a:extLst>
          </p:cNvPr>
          <p:cNvSpPr txBox="1"/>
          <p:nvPr/>
        </p:nvSpPr>
        <p:spPr>
          <a:xfrm>
            <a:off x="1017461" y="3244521"/>
            <a:ext cx="4717958" cy="830997"/>
          </a:xfrm>
          <a:prstGeom prst="rect">
            <a:avLst/>
          </a:prstGeom>
          <a:noFill/>
        </p:spPr>
        <p:txBody>
          <a:bodyPr wrap="none" rtlCol="0">
            <a:spAutoFit/>
          </a:bodyPr>
          <a:lstStyle/>
          <a:p>
            <a:r>
              <a:rPr lang="et-EE" sz="4800" dirty="0">
                <a:latin typeface="+mj-lt"/>
                <a:cs typeface="Arial" panose="020B0604020202020204" pitchFamily="34" charset="0"/>
              </a:rPr>
              <a:t>SILMALIIGUTUSED</a:t>
            </a:r>
            <a:endParaRPr lang="en-GB" sz="4800" dirty="0">
              <a:latin typeface="+mj-lt"/>
              <a:cs typeface="Arial" panose="020B0604020202020204" pitchFamily="34" charset="0"/>
            </a:endParaRPr>
          </a:p>
        </p:txBody>
      </p:sp>
      <p:sp>
        <p:nvSpPr>
          <p:cNvPr id="8" name="Rectangle 7">
            <a:extLst>
              <a:ext uri="{FF2B5EF4-FFF2-40B4-BE49-F238E27FC236}">
                <a16:creationId xmlns:a16="http://schemas.microsoft.com/office/drawing/2014/main" id="{E61EBF8E-9B45-4282-9B9A-6E6144AB1491}"/>
              </a:ext>
            </a:extLst>
          </p:cNvPr>
          <p:cNvSpPr/>
          <p:nvPr/>
        </p:nvSpPr>
        <p:spPr>
          <a:xfrm>
            <a:off x="3549110" y="5912780"/>
            <a:ext cx="8642890" cy="461665"/>
          </a:xfrm>
          <a:prstGeom prst="rect">
            <a:avLst/>
          </a:prstGeom>
        </p:spPr>
        <p:txBody>
          <a:bodyPr wrap="square">
            <a:spAutoFit/>
          </a:bodyPr>
          <a:lstStyle/>
          <a:p>
            <a:r>
              <a:rPr lang="et-EE" sz="2400" dirty="0">
                <a:solidFill>
                  <a:srgbClr val="5F6368"/>
                </a:solidFill>
                <a:latin typeface="+mj-lt"/>
              </a:rPr>
              <a:t>Kursuse arendamist toetas </a:t>
            </a:r>
            <a:r>
              <a:rPr lang="en-GB" sz="2400" dirty="0" err="1">
                <a:solidFill>
                  <a:srgbClr val="5F6368"/>
                </a:solidFill>
                <a:latin typeface="+mj-lt"/>
              </a:rPr>
              <a:t>Haridus</a:t>
            </a:r>
            <a:r>
              <a:rPr lang="en-GB" sz="2400" dirty="0">
                <a:solidFill>
                  <a:srgbClr val="5F6368"/>
                </a:solidFill>
                <a:latin typeface="+mj-lt"/>
              </a:rPr>
              <a:t>- </a:t>
            </a:r>
            <a:r>
              <a:rPr lang="en-GB" sz="2400" dirty="0" err="1">
                <a:solidFill>
                  <a:srgbClr val="5F6368"/>
                </a:solidFill>
                <a:latin typeface="+mj-lt"/>
              </a:rPr>
              <a:t>ja</a:t>
            </a:r>
            <a:r>
              <a:rPr lang="en-GB" sz="2400" dirty="0">
                <a:solidFill>
                  <a:srgbClr val="5F6368"/>
                </a:solidFill>
                <a:latin typeface="+mj-lt"/>
              </a:rPr>
              <a:t> </a:t>
            </a:r>
            <a:r>
              <a:rPr lang="en-GB" sz="2400" dirty="0" err="1">
                <a:solidFill>
                  <a:srgbClr val="5F6368"/>
                </a:solidFill>
                <a:latin typeface="+mj-lt"/>
              </a:rPr>
              <a:t>noorteameti</a:t>
            </a:r>
            <a:r>
              <a:rPr lang="en-GB" sz="2400" dirty="0">
                <a:solidFill>
                  <a:srgbClr val="5F6368"/>
                </a:solidFill>
                <a:latin typeface="+mj-lt"/>
              </a:rPr>
              <a:t> IT-</a:t>
            </a:r>
            <a:r>
              <a:rPr lang="en-GB" sz="2400" dirty="0" err="1">
                <a:solidFill>
                  <a:srgbClr val="5F6368"/>
                </a:solidFill>
                <a:latin typeface="+mj-lt"/>
              </a:rPr>
              <a:t>akadeemia</a:t>
            </a:r>
            <a:endParaRPr lang="en-GB" sz="2400" dirty="0">
              <a:latin typeface="+mj-lt"/>
            </a:endParaRPr>
          </a:p>
        </p:txBody>
      </p:sp>
      <p:pic>
        <p:nvPicPr>
          <p:cNvPr id="1026" name="Picture 2" descr="Image result for tartu ülikool">
            <a:extLst>
              <a:ext uri="{FF2B5EF4-FFF2-40B4-BE49-F238E27FC236}">
                <a16:creationId xmlns:a16="http://schemas.microsoft.com/office/drawing/2014/main" id="{C96A85ED-3AF3-4F1E-9EF1-A5677EA0C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5198405"/>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4"/>
            <a:extLst>
              <a:ext uri="{FF2B5EF4-FFF2-40B4-BE49-F238E27FC236}">
                <a16:creationId xmlns:a16="http://schemas.microsoft.com/office/drawing/2014/main" id="{9A1B35BC-5645-8B40-0E5F-C00C8E59616E}"/>
              </a:ext>
            </a:extLst>
          </p:cNvPr>
          <p:cNvPicPr>
            <a:picLocks noChangeAspect="1"/>
          </p:cNvPicPr>
          <p:nvPr/>
        </p:nvPicPr>
        <p:blipFill>
          <a:blip r:embed="rId5"/>
          <a:stretch>
            <a:fillRect/>
          </a:stretch>
        </p:blipFill>
        <p:spPr>
          <a:xfrm>
            <a:off x="5928421" y="1158600"/>
            <a:ext cx="5711176" cy="4039805"/>
          </a:xfrm>
          <a:prstGeom prst="rect">
            <a:avLst/>
          </a:prstGeom>
        </p:spPr>
      </p:pic>
      <p:pic>
        <p:nvPicPr>
          <p:cNvPr id="11" name="Picture 10" descr="Icon&#10;&#10;Description automatically generated">
            <a:hlinkClick r:id="rId4"/>
            <a:extLst>
              <a:ext uri="{FF2B5EF4-FFF2-40B4-BE49-F238E27FC236}">
                <a16:creationId xmlns:a16="http://schemas.microsoft.com/office/drawing/2014/main" id="{54A50CD4-9AE2-A688-83AE-3979DCA24C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61589" y="4586134"/>
            <a:ext cx="899534" cy="872548"/>
          </a:xfrm>
          <a:prstGeom prst="rect">
            <a:avLst/>
          </a:prstGeom>
        </p:spPr>
      </p:pic>
    </p:spTree>
    <p:extLst>
      <p:ext uri="{BB962C8B-B14F-4D97-AF65-F5344CB8AC3E}">
        <p14:creationId xmlns:p14="http://schemas.microsoft.com/office/powerpoint/2010/main" val="1347165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792E051-7CB7-FB33-72B5-7C08CBE2FE0A}"/>
              </a:ext>
            </a:extLst>
          </p:cNvPr>
          <p:cNvGrpSpPr/>
          <p:nvPr/>
        </p:nvGrpSpPr>
        <p:grpSpPr>
          <a:xfrm>
            <a:off x="1602798" y="653409"/>
            <a:ext cx="8986404" cy="5551181"/>
            <a:chOff x="1676538" y="733929"/>
            <a:chExt cx="8986404" cy="5551181"/>
          </a:xfrm>
        </p:grpSpPr>
        <p:pic>
          <p:nvPicPr>
            <p:cNvPr id="5" name="Picture 4">
              <a:hlinkClick r:id="rId3"/>
              <a:extLst>
                <a:ext uri="{FF2B5EF4-FFF2-40B4-BE49-F238E27FC236}">
                  <a16:creationId xmlns:a16="http://schemas.microsoft.com/office/drawing/2014/main" id="{1A64DF9B-78D4-2D4F-916D-A56C85D5C1EF}"/>
                </a:ext>
              </a:extLst>
            </p:cNvPr>
            <p:cNvPicPr>
              <a:picLocks noChangeAspect="1"/>
            </p:cNvPicPr>
            <p:nvPr/>
          </p:nvPicPr>
          <p:blipFill rotWithShape="1">
            <a:blip r:embed="rId4"/>
            <a:srcRect l="682" t="1817" r="1089" b="1"/>
            <a:stretch/>
          </p:blipFill>
          <p:spPr>
            <a:xfrm>
              <a:off x="1676538" y="733929"/>
              <a:ext cx="8986404" cy="5551181"/>
            </a:xfrm>
            <a:prstGeom prst="rect">
              <a:avLst/>
            </a:prstGeom>
          </p:spPr>
        </p:pic>
        <p:pic>
          <p:nvPicPr>
            <p:cNvPr id="9" name="Picture 8" descr="Icon&#10;&#10;Description automatically generated">
              <a:hlinkClick r:id="rId3"/>
              <a:extLst>
                <a:ext uri="{FF2B5EF4-FFF2-40B4-BE49-F238E27FC236}">
                  <a16:creationId xmlns:a16="http://schemas.microsoft.com/office/drawing/2014/main" id="{DA069916-BD70-E10B-07A0-F3F1A0D7F4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6861" y="859939"/>
              <a:ext cx="899534" cy="872548"/>
            </a:xfrm>
            <a:prstGeom prst="rect">
              <a:avLst/>
            </a:prstGeom>
          </p:spPr>
        </p:pic>
      </p:grpSp>
    </p:spTree>
    <p:extLst>
      <p:ext uri="{BB962C8B-B14F-4D97-AF65-F5344CB8AC3E}">
        <p14:creationId xmlns:p14="http://schemas.microsoft.com/office/powerpoint/2010/main" val="616829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E947B3D8-9905-471F-9DE2-F30A444D8CE0}"/>
              </a:ext>
            </a:extLst>
          </p:cNvPr>
          <p:cNvSpPr>
            <a:spLocks noGrp="1" noChangeArrowheads="1"/>
          </p:cNvSpPr>
          <p:nvPr>
            <p:ph type="title"/>
          </p:nvPr>
        </p:nvSpPr>
        <p:spPr/>
        <p:txBody>
          <a:bodyPr/>
          <a:lstStyle/>
          <a:p>
            <a:pPr algn="ctr"/>
            <a:r>
              <a:rPr lang="et-EE" altLang="en-US" dirty="0"/>
              <a:t>Miks me silmi liigutame?</a:t>
            </a:r>
            <a:endParaRPr lang="en-GB" altLang="en-US" dirty="0"/>
          </a:p>
        </p:txBody>
      </p:sp>
      <p:sp>
        <p:nvSpPr>
          <p:cNvPr id="7172" name="Rectangle 5">
            <a:extLst>
              <a:ext uri="{FF2B5EF4-FFF2-40B4-BE49-F238E27FC236}">
                <a16:creationId xmlns:a16="http://schemas.microsoft.com/office/drawing/2014/main" id="{4C90251A-4D95-42BD-B7DF-24892071DEB6}"/>
              </a:ext>
            </a:extLst>
          </p:cNvPr>
          <p:cNvSpPr>
            <a:spLocks noChangeArrowheads="1"/>
          </p:cNvSpPr>
          <p:nvPr/>
        </p:nvSpPr>
        <p:spPr bwMode="auto">
          <a:xfrm>
            <a:off x="581903" y="6307931"/>
            <a:ext cx="19193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t-EE" altLang="en-US" sz="1800" dirty="0">
                <a:latin typeface="+mj-lt"/>
                <a:cs typeface="Arial" panose="020B0604020202020204" pitchFamily="34" charset="0"/>
              </a:rPr>
              <a:t>(</a:t>
            </a:r>
            <a:r>
              <a:rPr lang="et-EE" altLang="en-US" sz="1800" dirty="0" err="1">
                <a:latin typeface="+mj-lt"/>
                <a:cs typeface="Arial" panose="020B0604020202020204" pitchFamily="34" charset="0"/>
              </a:rPr>
              <a:t>Duchowski</a:t>
            </a:r>
            <a:r>
              <a:rPr lang="et-EE" altLang="en-US" sz="1800" dirty="0">
                <a:latin typeface="+mj-lt"/>
                <a:cs typeface="Arial" panose="020B0604020202020204" pitchFamily="34" charset="0"/>
              </a:rPr>
              <a:t>, 2007)</a:t>
            </a:r>
            <a:endParaRPr lang="en-GB" altLang="en-US" sz="1800" dirty="0">
              <a:latin typeface="+mj-lt"/>
            </a:endParaRPr>
          </a:p>
        </p:txBody>
      </p:sp>
      <p:pic>
        <p:nvPicPr>
          <p:cNvPr id="2050" name="Picture 2">
            <a:extLst>
              <a:ext uri="{FF2B5EF4-FFF2-40B4-BE49-F238E27FC236}">
                <a16:creationId xmlns:a16="http://schemas.microsoft.com/office/drawing/2014/main" id="{A9857135-DA7E-4A28-96D1-9C7AC619DA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243" y="1593596"/>
            <a:ext cx="4807083" cy="480708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1D51FE0B-BF6B-4B00-BED8-40C0FB3BA1AF}"/>
              </a:ext>
            </a:extLst>
          </p:cNvPr>
          <p:cNvSpPr>
            <a:spLocks noGrp="1" noChangeArrowheads="1"/>
          </p:cNvSpPr>
          <p:nvPr>
            <p:ph idx="1"/>
          </p:nvPr>
        </p:nvSpPr>
        <p:spPr>
          <a:xfrm>
            <a:off x="7023369" y="1656825"/>
            <a:ext cx="4737371" cy="4364595"/>
          </a:xfrm>
        </p:spPr>
        <p:txBody>
          <a:bodyPr>
            <a:normAutofit lnSpcReduction="10000"/>
          </a:bodyPr>
          <a:lstStyle/>
          <a:p>
            <a:pPr marL="0" indent="0" algn="ctr">
              <a:buNone/>
            </a:pPr>
            <a:r>
              <a:rPr lang="et-EE" altLang="en-US" sz="2400" dirty="0" err="1">
                <a:solidFill>
                  <a:srgbClr val="FF0000"/>
                </a:solidFill>
                <a:latin typeface="+mj-lt"/>
                <a:cs typeface="Arial" panose="020B0604020202020204" pitchFamily="34" charset="0"/>
              </a:rPr>
              <a:t>Foovea</a:t>
            </a:r>
            <a:r>
              <a:rPr lang="et-EE" altLang="en-US" sz="2400" dirty="0">
                <a:latin typeface="+mj-lt"/>
                <a:cs typeface="Arial" panose="020B0604020202020204" pitchFamily="34" charset="0"/>
              </a:rPr>
              <a:t> on väike ringilaadse kujuga ala võrkkestal</a:t>
            </a:r>
          </a:p>
          <a:p>
            <a:pPr marL="0" indent="0" algn="ctr">
              <a:buNone/>
            </a:pPr>
            <a:r>
              <a:rPr lang="en-GB" altLang="en-US" sz="2400" dirty="0" err="1">
                <a:latin typeface="+mj-lt"/>
                <a:cs typeface="Arial" panose="020B0604020202020204" pitchFamily="34" charset="0"/>
              </a:rPr>
              <a:t>Kolvikeste</a:t>
            </a:r>
            <a:r>
              <a:rPr lang="et-EE" altLang="en-US" sz="2400" dirty="0">
                <a:latin typeface="+mj-lt"/>
                <a:cs typeface="Arial" panose="020B0604020202020204" pitchFamily="34" charset="0"/>
              </a:rPr>
              <a:t> tihedus on kõrgeim </a:t>
            </a:r>
            <a:r>
              <a:rPr lang="et-EE" altLang="en-US" sz="2400" dirty="0" err="1">
                <a:latin typeface="+mj-lt"/>
                <a:cs typeface="Arial" panose="020B0604020202020204" pitchFamily="34" charset="0"/>
              </a:rPr>
              <a:t>fooveas</a:t>
            </a:r>
            <a:r>
              <a:rPr lang="et-EE" altLang="en-US" sz="2400" dirty="0">
                <a:latin typeface="+mj-lt"/>
                <a:cs typeface="Arial" panose="020B0604020202020204" pitchFamily="34" charset="0"/>
              </a:rPr>
              <a:t> ja </a:t>
            </a:r>
            <a:r>
              <a:rPr lang="en-GB" altLang="en-US" sz="2400" dirty="0" err="1">
                <a:latin typeface="+mj-lt"/>
                <a:cs typeface="Arial" panose="020B0604020202020204" pitchFamily="34" charset="0"/>
              </a:rPr>
              <a:t>kepikeste</a:t>
            </a:r>
            <a:r>
              <a:rPr lang="et-EE" altLang="en-US" sz="2400" dirty="0">
                <a:latin typeface="+mj-lt"/>
                <a:cs typeface="Arial" panose="020B0604020202020204" pitchFamily="34" charset="0"/>
              </a:rPr>
              <a:t> oma võrkkesta </a:t>
            </a:r>
            <a:r>
              <a:rPr lang="et-EE" altLang="en-US" sz="2400" dirty="0" err="1">
                <a:latin typeface="+mj-lt"/>
                <a:cs typeface="Arial" panose="020B0604020202020204" pitchFamily="34" charset="0"/>
              </a:rPr>
              <a:t>välisservades</a:t>
            </a:r>
            <a:endParaRPr lang="et-EE" altLang="en-US" sz="2400" dirty="0">
              <a:latin typeface="+mj-lt"/>
              <a:cs typeface="Arial" panose="020B0604020202020204" pitchFamily="34" charset="0"/>
            </a:endParaRPr>
          </a:p>
          <a:p>
            <a:pPr marL="0" indent="0" algn="ctr">
              <a:buNone/>
            </a:pPr>
            <a:r>
              <a:rPr lang="et-EE" altLang="en-US" sz="2400" dirty="0">
                <a:latin typeface="+mj-lt"/>
                <a:cs typeface="Arial" panose="020B0604020202020204" pitchFamily="34" charset="0"/>
              </a:rPr>
              <a:t>Kepikeste tundlikkus on suurim hämaras valguses ja nad tekitavad akromaatilisi aistinguid</a:t>
            </a:r>
          </a:p>
          <a:p>
            <a:pPr marL="0" indent="0" algn="ctr">
              <a:buNone/>
            </a:pPr>
            <a:r>
              <a:rPr lang="et-EE" altLang="en-US" sz="2400" dirty="0">
                <a:latin typeface="+mj-lt"/>
                <a:cs typeface="Arial" panose="020B0604020202020204" pitchFamily="34" charset="0"/>
              </a:rPr>
              <a:t>Kolvikeste tundlikkus on suurim päevavalguse käes ja nad tekitavad kromaatilisi aistinguid ehk värvuselamusi</a:t>
            </a:r>
          </a:p>
        </p:txBody>
      </p:sp>
      <p:sp>
        <p:nvSpPr>
          <p:cNvPr id="7" name="Rectangle 6">
            <a:extLst>
              <a:ext uri="{FF2B5EF4-FFF2-40B4-BE49-F238E27FC236}">
                <a16:creationId xmlns:a16="http://schemas.microsoft.com/office/drawing/2014/main" id="{998DA71C-542F-43AC-8FA3-ADCDDB01CA07}"/>
              </a:ext>
            </a:extLst>
          </p:cNvPr>
          <p:cNvSpPr/>
          <p:nvPr/>
        </p:nvSpPr>
        <p:spPr>
          <a:xfrm>
            <a:off x="7413435" y="6216013"/>
            <a:ext cx="4618252" cy="369332"/>
          </a:xfrm>
          <a:prstGeom prst="rect">
            <a:avLst/>
          </a:prstGeom>
        </p:spPr>
        <p:txBody>
          <a:bodyPr wrap="none">
            <a:spAutoFit/>
          </a:bodyPr>
          <a:lstStyle/>
          <a:p>
            <a:r>
              <a:rPr lang="et-EE" dirty="0">
                <a:latin typeface="+mj-lt"/>
              </a:rPr>
              <a:t>(</a:t>
            </a:r>
            <a:r>
              <a:rPr lang="en-GB" dirty="0" err="1">
                <a:latin typeface="+mj-lt"/>
              </a:rPr>
              <a:t>Gleitman</a:t>
            </a:r>
            <a:r>
              <a:rPr lang="et-EE" dirty="0">
                <a:latin typeface="+mj-lt"/>
              </a:rPr>
              <a:t>, </a:t>
            </a:r>
            <a:r>
              <a:rPr lang="en-GB" dirty="0">
                <a:latin typeface="+mj-lt"/>
              </a:rPr>
              <a:t>Reisberg, &amp; Gross, 2003</a:t>
            </a:r>
            <a:r>
              <a:rPr lang="et-EE" dirty="0">
                <a:latin typeface="+mj-lt"/>
              </a:rPr>
              <a:t>, lk 196-198</a:t>
            </a:r>
            <a:r>
              <a:rPr lang="en-GB" dirty="0">
                <a:latin typeface="+mj-lt"/>
              </a:rPr>
              <a:t>)</a:t>
            </a:r>
            <a:endParaRPr lang="et-EE" dirty="0">
              <a:latin typeface="+mj-lt"/>
            </a:endParaRPr>
          </a:p>
        </p:txBody>
      </p:sp>
    </p:spTree>
    <p:extLst>
      <p:ext uri="{BB962C8B-B14F-4D97-AF65-F5344CB8AC3E}">
        <p14:creationId xmlns:p14="http://schemas.microsoft.com/office/powerpoint/2010/main" val="4015910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E947B3D8-9905-471F-9DE2-F30A444D8CE0}"/>
              </a:ext>
            </a:extLst>
          </p:cNvPr>
          <p:cNvSpPr>
            <a:spLocks noGrp="1" noChangeArrowheads="1"/>
          </p:cNvSpPr>
          <p:nvPr>
            <p:ph type="title"/>
          </p:nvPr>
        </p:nvSpPr>
        <p:spPr/>
        <p:txBody>
          <a:bodyPr/>
          <a:lstStyle/>
          <a:p>
            <a:pPr algn="ctr"/>
            <a:r>
              <a:rPr lang="et-EE" altLang="en-US" dirty="0"/>
              <a:t>Miks me silmi liigutame?</a:t>
            </a:r>
            <a:endParaRPr lang="en-GB" altLang="en-US" dirty="0"/>
          </a:p>
        </p:txBody>
      </p:sp>
      <p:pic>
        <p:nvPicPr>
          <p:cNvPr id="2050" name="Picture 2">
            <a:extLst>
              <a:ext uri="{FF2B5EF4-FFF2-40B4-BE49-F238E27FC236}">
                <a16:creationId xmlns:a16="http://schemas.microsoft.com/office/drawing/2014/main" id="{A9857135-DA7E-4A28-96D1-9C7AC619DA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243" y="1593596"/>
            <a:ext cx="4807083" cy="480708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1D51FE0B-BF6B-4B00-BED8-40C0FB3BA1AF}"/>
              </a:ext>
            </a:extLst>
          </p:cNvPr>
          <p:cNvSpPr>
            <a:spLocks noGrp="1" noChangeArrowheads="1"/>
          </p:cNvSpPr>
          <p:nvPr>
            <p:ph idx="1"/>
          </p:nvPr>
        </p:nvSpPr>
        <p:spPr>
          <a:xfrm>
            <a:off x="7023369" y="1656825"/>
            <a:ext cx="5019474" cy="4364595"/>
          </a:xfrm>
        </p:spPr>
        <p:txBody>
          <a:bodyPr>
            <a:normAutofit/>
          </a:bodyPr>
          <a:lstStyle/>
          <a:p>
            <a:pPr marL="0" indent="0" algn="ctr">
              <a:buNone/>
            </a:pPr>
            <a:r>
              <a:rPr lang="en-GB" altLang="en-US" sz="2400" dirty="0" err="1">
                <a:latin typeface="+mj-lt"/>
                <a:cs typeface="Arial" panose="020B0604020202020204" pitchFamily="34" charset="0"/>
              </a:rPr>
              <a:t>Kolvikesed</a:t>
            </a:r>
            <a:r>
              <a:rPr lang="et-EE" altLang="en-US" sz="2400" dirty="0">
                <a:latin typeface="+mj-lt"/>
                <a:cs typeface="Arial" panose="020B0604020202020204" pitchFamily="34" charset="0"/>
              </a:rPr>
              <a:t> on tundlikud peenete detailide nägemise suhtes ja seega on </a:t>
            </a:r>
            <a:r>
              <a:rPr lang="et-EE" altLang="en-US" sz="2400" dirty="0" err="1">
                <a:latin typeface="+mj-lt"/>
                <a:cs typeface="Arial" panose="020B0604020202020204" pitchFamily="34" charset="0"/>
              </a:rPr>
              <a:t>fooveal</a:t>
            </a:r>
            <a:r>
              <a:rPr lang="et-EE" altLang="en-US" sz="2400" dirty="0">
                <a:latin typeface="+mj-lt"/>
                <a:cs typeface="Arial" panose="020B0604020202020204" pitchFamily="34" charset="0"/>
              </a:rPr>
              <a:t> nägemisteravus palju suurem kui võrkkesta </a:t>
            </a:r>
            <a:r>
              <a:rPr lang="et-EE" altLang="en-US" sz="2400" dirty="0" err="1">
                <a:latin typeface="+mj-lt"/>
                <a:cs typeface="Arial" panose="020B0604020202020204" pitchFamily="34" charset="0"/>
              </a:rPr>
              <a:t>välisservades</a:t>
            </a:r>
            <a:r>
              <a:rPr lang="et-EE" altLang="en-US" sz="2400" dirty="0">
                <a:latin typeface="+mj-lt"/>
                <a:cs typeface="Arial" panose="020B0604020202020204" pitchFamily="34" charset="0"/>
              </a:rPr>
              <a:t>, kus </a:t>
            </a:r>
            <a:r>
              <a:rPr lang="en-GB" altLang="en-US" sz="2400" dirty="0" err="1">
                <a:latin typeface="+mj-lt"/>
                <a:cs typeface="Arial" panose="020B0604020202020204" pitchFamily="34" charset="0"/>
              </a:rPr>
              <a:t>kolvikeste</a:t>
            </a:r>
            <a:r>
              <a:rPr lang="et-EE" altLang="en-US" sz="2400" dirty="0">
                <a:latin typeface="+mj-lt"/>
                <a:cs typeface="Arial" panose="020B0604020202020204" pitchFamily="34" charset="0"/>
              </a:rPr>
              <a:t> osakaal</a:t>
            </a:r>
            <a:r>
              <a:rPr lang="en-GB" altLang="en-US" sz="2400" dirty="0">
                <a:latin typeface="+mj-lt"/>
                <a:cs typeface="Arial" panose="020B0604020202020204" pitchFamily="34" charset="0"/>
              </a:rPr>
              <a:t> </a:t>
            </a:r>
            <a:r>
              <a:rPr lang="et-EE" altLang="en-US" sz="2400" dirty="0">
                <a:latin typeface="+mj-lt"/>
                <a:cs typeface="Arial" panose="020B0604020202020204" pitchFamily="34" charset="0"/>
              </a:rPr>
              <a:t>on </a:t>
            </a:r>
            <a:r>
              <a:rPr lang="en-GB" altLang="en-US" sz="2400" dirty="0" err="1">
                <a:latin typeface="+mj-lt"/>
                <a:cs typeface="Arial" panose="020B0604020202020204" pitchFamily="34" charset="0"/>
              </a:rPr>
              <a:t>palju</a:t>
            </a:r>
            <a:r>
              <a:rPr lang="en-GB" altLang="en-US" sz="2400" dirty="0">
                <a:latin typeface="+mj-lt"/>
                <a:cs typeface="Arial" panose="020B0604020202020204" pitchFamily="34" charset="0"/>
              </a:rPr>
              <a:t> </a:t>
            </a:r>
            <a:r>
              <a:rPr lang="et-EE" altLang="en-US" sz="2400" dirty="0">
                <a:latin typeface="+mj-lt"/>
                <a:cs typeface="Arial" panose="020B0604020202020204" pitchFamily="34" charset="0"/>
              </a:rPr>
              <a:t>madalam</a:t>
            </a:r>
          </a:p>
          <a:p>
            <a:pPr marL="0" indent="0" algn="ctr">
              <a:buNone/>
            </a:pPr>
            <a:endParaRPr lang="et-EE" altLang="en-US" sz="2400" dirty="0">
              <a:latin typeface="+mj-lt"/>
              <a:cs typeface="Arial" panose="020B0604020202020204" pitchFamily="34" charset="0"/>
            </a:endParaRPr>
          </a:p>
          <a:p>
            <a:pPr marL="0" indent="0" algn="ctr">
              <a:buNone/>
            </a:pPr>
            <a:r>
              <a:rPr lang="et-EE" altLang="en-US" sz="2400" b="1" dirty="0">
                <a:latin typeface="+mj-lt"/>
                <a:cs typeface="Arial" panose="020B0604020202020204" pitchFamily="34" charset="0"/>
              </a:rPr>
              <a:t>Silmaliigutusi on vaja just selleks, et saaksime kõrgema nägemisteravusega reetina osa meid huvitava objekti või detaili poole suunata</a:t>
            </a:r>
          </a:p>
        </p:txBody>
      </p:sp>
      <p:sp>
        <p:nvSpPr>
          <p:cNvPr id="8" name="Rectangle 5">
            <a:extLst>
              <a:ext uri="{FF2B5EF4-FFF2-40B4-BE49-F238E27FC236}">
                <a16:creationId xmlns:a16="http://schemas.microsoft.com/office/drawing/2014/main" id="{6B6D9A0E-390F-4D85-9BAC-88499BB6B2C3}"/>
              </a:ext>
            </a:extLst>
          </p:cNvPr>
          <p:cNvSpPr>
            <a:spLocks noChangeArrowheads="1"/>
          </p:cNvSpPr>
          <p:nvPr/>
        </p:nvSpPr>
        <p:spPr bwMode="auto">
          <a:xfrm>
            <a:off x="581903" y="6307931"/>
            <a:ext cx="1898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t-EE" altLang="en-US" sz="1800" dirty="0">
                <a:latin typeface="+mj-lt"/>
                <a:cs typeface="Arial" panose="020B0604020202020204" pitchFamily="34" charset="0"/>
              </a:rPr>
              <a:t>(</a:t>
            </a:r>
            <a:r>
              <a:rPr lang="et-EE" altLang="en-US" sz="1800" dirty="0" err="1">
                <a:latin typeface="+mj-lt"/>
                <a:cs typeface="Arial" panose="020B0604020202020204" pitchFamily="34" charset="0"/>
              </a:rPr>
              <a:t>Duchowski</a:t>
            </a:r>
            <a:r>
              <a:rPr lang="et-EE" altLang="en-US" sz="1800" dirty="0">
                <a:latin typeface="+mj-lt"/>
                <a:cs typeface="Arial" panose="020B0604020202020204" pitchFamily="34" charset="0"/>
              </a:rPr>
              <a:t>, 2007)</a:t>
            </a:r>
            <a:endParaRPr lang="en-GB" altLang="en-US" sz="1800" dirty="0">
              <a:latin typeface="+mj-lt"/>
            </a:endParaRPr>
          </a:p>
        </p:txBody>
      </p:sp>
      <p:sp>
        <p:nvSpPr>
          <p:cNvPr id="9" name="Rectangle 8">
            <a:extLst>
              <a:ext uri="{FF2B5EF4-FFF2-40B4-BE49-F238E27FC236}">
                <a16:creationId xmlns:a16="http://schemas.microsoft.com/office/drawing/2014/main" id="{954B2F7D-6D50-444D-A7E5-1397F7BA5E99}"/>
              </a:ext>
            </a:extLst>
          </p:cNvPr>
          <p:cNvSpPr/>
          <p:nvPr/>
        </p:nvSpPr>
        <p:spPr>
          <a:xfrm>
            <a:off x="7413435" y="6216013"/>
            <a:ext cx="4618252" cy="369332"/>
          </a:xfrm>
          <a:prstGeom prst="rect">
            <a:avLst/>
          </a:prstGeom>
        </p:spPr>
        <p:txBody>
          <a:bodyPr wrap="none">
            <a:spAutoFit/>
          </a:bodyPr>
          <a:lstStyle/>
          <a:p>
            <a:r>
              <a:rPr lang="et-EE" dirty="0">
                <a:latin typeface="+mj-lt"/>
              </a:rPr>
              <a:t>(</a:t>
            </a:r>
            <a:r>
              <a:rPr lang="en-GB" dirty="0" err="1">
                <a:latin typeface="+mj-lt"/>
              </a:rPr>
              <a:t>Gleitman</a:t>
            </a:r>
            <a:r>
              <a:rPr lang="et-EE" dirty="0">
                <a:latin typeface="+mj-lt"/>
              </a:rPr>
              <a:t>, </a:t>
            </a:r>
            <a:r>
              <a:rPr lang="en-GB" dirty="0">
                <a:latin typeface="+mj-lt"/>
              </a:rPr>
              <a:t>Reisberg, &amp; Gross, 2003</a:t>
            </a:r>
            <a:r>
              <a:rPr lang="et-EE" dirty="0">
                <a:latin typeface="+mj-lt"/>
              </a:rPr>
              <a:t>, lk 196-198</a:t>
            </a:r>
            <a:r>
              <a:rPr lang="en-GB" dirty="0">
                <a:latin typeface="+mj-lt"/>
              </a:rPr>
              <a:t>)</a:t>
            </a:r>
            <a:endParaRPr lang="et-EE" dirty="0">
              <a:latin typeface="+mj-lt"/>
            </a:endParaRPr>
          </a:p>
        </p:txBody>
      </p:sp>
    </p:spTree>
    <p:extLst>
      <p:ext uri="{BB962C8B-B14F-4D97-AF65-F5344CB8AC3E}">
        <p14:creationId xmlns:p14="http://schemas.microsoft.com/office/powerpoint/2010/main" val="2683411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E947B3D8-9905-471F-9DE2-F30A444D8CE0}"/>
              </a:ext>
            </a:extLst>
          </p:cNvPr>
          <p:cNvSpPr>
            <a:spLocks noGrp="1" noChangeArrowheads="1"/>
          </p:cNvSpPr>
          <p:nvPr>
            <p:ph type="title"/>
          </p:nvPr>
        </p:nvSpPr>
        <p:spPr/>
        <p:txBody>
          <a:bodyPr/>
          <a:lstStyle/>
          <a:p>
            <a:pPr algn="ctr"/>
            <a:r>
              <a:rPr lang="et-EE" altLang="en-US" dirty="0"/>
              <a:t>Miks me silmi liigutame?</a:t>
            </a:r>
            <a:endParaRPr lang="en-GB" altLang="en-US" dirty="0"/>
          </a:p>
        </p:txBody>
      </p:sp>
      <p:pic>
        <p:nvPicPr>
          <p:cNvPr id="2050" name="Picture 2">
            <a:extLst>
              <a:ext uri="{FF2B5EF4-FFF2-40B4-BE49-F238E27FC236}">
                <a16:creationId xmlns:a16="http://schemas.microsoft.com/office/drawing/2014/main" id="{A9857135-DA7E-4A28-96D1-9C7AC619DA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243" y="1593596"/>
            <a:ext cx="4807083" cy="480708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1D51FE0B-BF6B-4B00-BED8-40C0FB3BA1AF}"/>
              </a:ext>
            </a:extLst>
          </p:cNvPr>
          <p:cNvSpPr>
            <a:spLocks noGrp="1" noChangeArrowheads="1"/>
          </p:cNvSpPr>
          <p:nvPr>
            <p:ph idx="1"/>
          </p:nvPr>
        </p:nvSpPr>
        <p:spPr>
          <a:xfrm>
            <a:off x="6756669" y="2628900"/>
            <a:ext cx="5019474" cy="3426383"/>
          </a:xfrm>
        </p:spPr>
        <p:txBody>
          <a:bodyPr>
            <a:normAutofit/>
          </a:bodyPr>
          <a:lstStyle/>
          <a:p>
            <a:pPr marL="0" indent="0" algn="ctr">
              <a:buNone/>
            </a:pPr>
            <a:r>
              <a:rPr lang="et-EE" altLang="en-US" sz="2400" dirty="0">
                <a:latin typeface="+mj-lt"/>
                <a:cs typeface="Arial" panose="020B0604020202020204" pitchFamily="34" charset="0"/>
              </a:rPr>
              <a:t>Siiski on ka olukordi, kus on kasulik asju nö silmanurgast piiluda – näiteks heleda tähe leidmine taevalaotuselt on ülesanne, mis sobib paremini kepikestele kui kolvikestele</a:t>
            </a:r>
          </a:p>
        </p:txBody>
      </p:sp>
      <p:sp>
        <p:nvSpPr>
          <p:cNvPr id="7" name="Rectangle 5">
            <a:extLst>
              <a:ext uri="{FF2B5EF4-FFF2-40B4-BE49-F238E27FC236}">
                <a16:creationId xmlns:a16="http://schemas.microsoft.com/office/drawing/2014/main" id="{BBC007D4-EAB3-44E3-AFDA-FC5BF4CEF5BF}"/>
              </a:ext>
            </a:extLst>
          </p:cNvPr>
          <p:cNvSpPr>
            <a:spLocks noChangeArrowheads="1"/>
          </p:cNvSpPr>
          <p:nvPr/>
        </p:nvSpPr>
        <p:spPr bwMode="auto">
          <a:xfrm>
            <a:off x="581903" y="6307931"/>
            <a:ext cx="1898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t-EE" altLang="en-US" sz="1800" dirty="0">
                <a:latin typeface="+mj-lt"/>
                <a:cs typeface="Arial" panose="020B0604020202020204" pitchFamily="34" charset="0"/>
              </a:rPr>
              <a:t>(</a:t>
            </a:r>
            <a:r>
              <a:rPr lang="et-EE" altLang="en-US" sz="1800" dirty="0" err="1">
                <a:latin typeface="+mj-lt"/>
                <a:cs typeface="Arial" panose="020B0604020202020204" pitchFamily="34" charset="0"/>
              </a:rPr>
              <a:t>Duchowski</a:t>
            </a:r>
            <a:r>
              <a:rPr lang="et-EE" altLang="en-US" sz="1800" dirty="0">
                <a:latin typeface="+mj-lt"/>
                <a:cs typeface="Arial" panose="020B0604020202020204" pitchFamily="34" charset="0"/>
              </a:rPr>
              <a:t>, 2007)</a:t>
            </a:r>
            <a:endParaRPr lang="en-GB" altLang="en-US" sz="1800" dirty="0">
              <a:latin typeface="+mj-lt"/>
            </a:endParaRPr>
          </a:p>
        </p:txBody>
      </p:sp>
      <p:sp>
        <p:nvSpPr>
          <p:cNvPr id="8" name="Rectangle 7">
            <a:extLst>
              <a:ext uri="{FF2B5EF4-FFF2-40B4-BE49-F238E27FC236}">
                <a16:creationId xmlns:a16="http://schemas.microsoft.com/office/drawing/2014/main" id="{0607CDC5-3FD4-435C-A3F7-78118EC2CCAD}"/>
              </a:ext>
            </a:extLst>
          </p:cNvPr>
          <p:cNvSpPr/>
          <p:nvPr/>
        </p:nvSpPr>
        <p:spPr>
          <a:xfrm>
            <a:off x="7413435" y="6216013"/>
            <a:ext cx="4618252" cy="369332"/>
          </a:xfrm>
          <a:prstGeom prst="rect">
            <a:avLst/>
          </a:prstGeom>
        </p:spPr>
        <p:txBody>
          <a:bodyPr wrap="none">
            <a:spAutoFit/>
          </a:bodyPr>
          <a:lstStyle/>
          <a:p>
            <a:r>
              <a:rPr lang="et-EE" dirty="0">
                <a:latin typeface="+mj-lt"/>
              </a:rPr>
              <a:t>(</a:t>
            </a:r>
            <a:r>
              <a:rPr lang="en-GB" dirty="0" err="1">
                <a:latin typeface="+mj-lt"/>
              </a:rPr>
              <a:t>Gleitman</a:t>
            </a:r>
            <a:r>
              <a:rPr lang="et-EE" dirty="0">
                <a:latin typeface="+mj-lt"/>
              </a:rPr>
              <a:t>, </a:t>
            </a:r>
            <a:r>
              <a:rPr lang="en-GB" dirty="0">
                <a:latin typeface="+mj-lt"/>
              </a:rPr>
              <a:t>Reisberg, &amp; Gross, 2003</a:t>
            </a:r>
            <a:r>
              <a:rPr lang="et-EE" dirty="0">
                <a:latin typeface="+mj-lt"/>
              </a:rPr>
              <a:t>, lk 196-198</a:t>
            </a:r>
            <a:r>
              <a:rPr lang="en-GB" dirty="0">
                <a:latin typeface="+mj-lt"/>
              </a:rPr>
              <a:t>)</a:t>
            </a:r>
            <a:endParaRPr lang="et-EE" dirty="0">
              <a:latin typeface="+mj-lt"/>
            </a:endParaRPr>
          </a:p>
        </p:txBody>
      </p:sp>
    </p:spTree>
    <p:extLst>
      <p:ext uri="{BB962C8B-B14F-4D97-AF65-F5344CB8AC3E}">
        <p14:creationId xmlns:p14="http://schemas.microsoft.com/office/powerpoint/2010/main" val="4177289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9865B40-0C28-4B40-85FA-A30EC7C0C3E9}"/>
              </a:ext>
            </a:extLst>
          </p:cNvPr>
          <p:cNvGrpSpPr/>
          <p:nvPr/>
        </p:nvGrpSpPr>
        <p:grpSpPr>
          <a:xfrm>
            <a:off x="3152666" y="2090943"/>
            <a:ext cx="6191467" cy="4083916"/>
            <a:chOff x="2271712" y="1188660"/>
            <a:chExt cx="7648575" cy="5104190"/>
          </a:xfrm>
        </p:grpSpPr>
        <p:pic>
          <p:nvPicPr>
            <p:cNvPr id="14339" name="Picture 3"/>
            <p:cNvPicPr>
              <a:picLocks noChangeAspect="1" noChangeArrowheads="1"/>
            </p:cNvPicPr>
            <p:nvPr/>
          </p:nvPicPr>
          <p:blipFill>
            <a:blip r:embed="rId2">
              <a:alphaModFix/>
              <a:duotone>
                <a:schemeClr val="accent5">
                  <a:shade val="45000"/>
                  <a:satMod val="135000"/>
                </a:schemeClr>
                <a:prstClr val="white"/>
              </a:duotone>
              <a:extLst>
                <a:ext uri="{BEBA8EAE-BF5A-486C-A8C5-ECC9F3942E4B}">
                  <a14:imgProps xmlns:a14="http://schemas.microsoft.com/office/drawing/2010/main">
                    <a14:imgLayer r:embed="rId3">
                      <a14:imgEffect>
                        <a14:sharpenSoften amount="100000"/>
                      </a14:imgEffect>
                      <a14:imgEffect>
                        <a14:brightnessContrast bright="40000" contrast="-35000"/>
                      </a14:imgEffect>
                    </a14:imgLayer>
                  </a14:imgProps>
                </a:ext>
                <a:ext uri="{28A0092B-C50C-407E-A947-70E740481C1C}">
                  <a14:useLocalDpi xmlns:a14="http://schemas.microsoft.com/office/drawing/2010/main" val="0"/>
                </a:ext>
              </a:extLst>
            </a:blip>
            <a:srcRect/>
            <a:stretch>
              <a:fillRect/>
            </a:stretch>
          </p:blipFill>
          <p:spPr bwMode="auto">
            <a:xfrm>
              <a:off x="2271712" y="1188660"/>
              <a:ext cx="7648575" cy="5104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a:extLst>
                <a:ext uri="{FF2B5EF4-FFF2-40B4-BE49-F238E27FC236}">
                  <a16:creationId xmlns:a16="http://schemas.microsoft.com/office/drawing/2014/main" id="{F024ECD9-F6BA-4E98-830A-AC20A1700CB6}"/>
                </a:ext>
              </a:extLst>
            </p:cNvPr>
            <p:cNvSpPr txBox="1"/>
            <p:nvPr/>
          </p:nvSpPr>
          <p:spPr>
            <a:xfrm>
              <a:off x="4945523" y="1255335"/>
              <a:ext cx="3196846" cy="500068"/>
            </a:xfrm>
            <a:prstGeom prst="rect">
              <a:avLst/>
            </a:prstGeom>
            <a:solidFill>
              <a:schemeClr val="bg1"/>
            </a:solidFill>
          </p:spPr>
          <p:txBody>
            <a:bodyPr wrap="none" rtlCol="0">
              <a:spAutoFit/>
            </a:bodyPr>
            <a:lstStyle/>
            <a:p>
              <a:r>
                <a:rPr lang="et-EE" sz="2000" dirty="0">
                  <a:solidFill>
                    <a:srgbClr val="FF0000"/>
                  </a:solidFill>
                  <a:latin typeface="+mj-lt"/>
                </a:rPr>
                <a:t>2 nägemisnurga kraadi</a:t>
              </a:r>
              <a:endParaRPr lang="en-GB" sz="2000" dirty="0">
                <a:solidFill>
                  <a:srgbClr val="FF0000"/>
                </a:solidFill>
                <a:latin typeface="+mj-lt"/>
              </a:endParaRPr>
            </a:p>
          </p:txBody>
        </p:sp>
        <p:sp>
          <p:nvSpPr>
            <p:cNvPr id="10" name="TextBox 9">
              <a:extLst>
                <a:ext uri="{FF2B5EF4-FFF2-40B4-BE49-F238E27FC236}">
                  <a16:creationId xmlns:a16="http://schemas.microsoft.com/office/drawing/2014/main" id="{9714FE29-6337-4E9C-B397-DF1BF4C819A6}"/>
                </a:ext>
              </a:extLst>
            </p:cNvPr>
            <p:cNvSpPr txBox="1"/>
            <p:nvPr/>
          </p:nvSpPr>
          <p:spPr>
            <a:xfrm>
              <a:off x="4872874" y="1690688"/>
              <a:ext cx="1398126" cy="500068"/>
            </a:xfrm>
            <a:prstGeom prst="rect">
              <a:avLst/>
            </a:prstGeom>
            <a:solidFill>
              <a:schemeClr val="bg1"/>
            </a:solidFill>
          </p:spPr>
          <p:txBody>
            <a:bodyPr wrap="square" rtlCol="0">
              <a:spAutoFit/>
            </a:bodyPr>
            <a:lstStyle/>
            <a:p>
              <a:pPr algn="ctr"/>
              <a:r>
                <a:rPr lang="et-EE" sz="2000" dirty="0">
                  <a:latin typeface="+mj-lt"/>
                </a:rPr>
                <a:t>pöial</a:t>
              </a:r>
              <a:endParaRPr lang="en-GB" sz="2000" dirty="0">
                <a:latin typeface="+mj-lt"/>
              </a:endParaRPr>
            </a:p>
          </p:txBody>
        </p:sp>
        <p:sp>
          <p:nvSpPr>
            <p:cNvPr id="9" name="TextBox 8">
              <a:extLst>
                <a:ext uri="{FF2B5EF4-FFF2-40B4-BE49-F238E27FC236}">
                  <a16:creationId xmlns:a16="http://schemas.microsoft.com/office/drawing/2014/main" id="{9898CCC8-01F0-42CA-9F77-EC1FFFA27325}"/>
                </a:ext>
              </a:extLst>
            </p:cNvPr>
            <p:cNvSpPr txBox="1"/>
            <p:nvPr/>
          </p:nvSpPr>
          <p:spPr>
            <a:xfrm>
              <a:off x="4257675" y="2294314"/>
              <a:ext cx="933450" cy="461601"/>
            </a:xfrm>
            <a:prstGeom prst="rect">
              <a:avLst/>
            </a:prstGeom>
            <a:solidFill>
              <a:schemeClr val="bg1"/>
            </a:solidFill>
          </p:spPr>
          <p:txBody>
            <a:bodyPr wrap="square" rtlCol="0">
              <a:spAutoFit/>
            </a:bodyPr>
            <a:lstStyle/>
            <a:p>
              <a:r>
                <a:rPr lang="et-EE" dirty="0">
                  <a:latin typeface="+mj-lt"/>
                </a:rPr>
                <a:t>silm</a:t>
              </a:r>
              <a:endParaRPr lang="en-GB" dirty="0">
                <a:latin typeface="+mj-lt"/>
              </a:endParaRPr>
            </a:p>
          </p:txBody>
        </p:sp>
        <p:sp>
          <p:nvSpPr>
            <p:cNvPr id="12" name="TextBox 11">
              <a:extLst>
                <a:ext uri="{FF2B5EF4-FFF2-40B4-BE49-F238E27FC236}">
                  <a16:creationId xmlns:a16="http://schemas.microsoft.com/office/drawing/2014/main" id="{384763DE-1C77-4C34-9A25-F84ED257F710}"/>
                </a:ext>
              </a:extLst>
            </p:cNvPr>
            <p:cNvSpPr txBox="1"/>
            <p:nvPr/>
          </p:nvSpPr>
          <p:spPr>
            <a:xfrm>
              <a:off x="7391044" y="2663645"/>
              <a:ext cx="2409735" cy="807802"/>
            </a:xfrm>
            <a:prstGeom prst="rect">
              <a:avLst/>
            </a:prstGeom>
            <a:solidFill>
              <a:schemeClr val="bg1"/>
            </a:solidFill>
          </p:spPr>
          <p:txBody>
            <a:bodyPr wrap="none" rtlCol="0">
              <a:spAutoFit/>
            </a:bodyPr>
            <a:lstStyle/>
            <a:p>
              <a:pPr algn="ctr"/>
              <a:r>
                <a:rPr lang="et-EE" dirty="0">
                  <a:latin typeface="+mj-lt"/>
                </a:rPr>
                <a:t>võre kaks tsüklit</a:t>
              </a:r>
            </a:p>
            <a:p>
              <a:pPr algn="ctr"/>
              <a:r>
                <a:rPr lang="et-EE" dirty="0">
                  <a:latin typeface="+mj-lt"/>
                </a:rPr>
                <a:t>on pöidlaga kaetud</a:t>
              </a:r>
              <a:endParaRPr lang="en-GB" dirty="0">
                <a:latin typeface="+mj-lt"/>
              </a:endParaRPr>
            </a:p>
          </p:txBody>
        </p:sp>
      </p:grpSp>
      <p:sp>
        <p:nvSpPr>
          <p:cNvPr id="7" name="Rectangle 6">
            <a:extLst>
              <a:ext uri="{FF2B5EF4-FFF2-40B4-BE49-F238E27FC236}">
                <a16:creationId xmlns:a16="http://schemas.microsoft.com/office/drawing/2014/main" id="{B7BFC892-98C8-444E-9B11-CC7BEC1FC43E}"/>
              </a:ext>
            </a:extLst>
          </p:cNvPr>
          <p:cNvSpPr/>
          <p:nvPr/>
        </p:nvSpPr>
        <p:spPr>
          <a:xfrm>
            <a:off x="9244119" y="5990193"/>
            <a:ext cx="2109680" cy="369332"/>
          </a:xfrm>
          <a:prstGeom prst="rect">
            <a:avLst/>
          </a:prstGeom>
        </p:spPr>
        <p:txBody>
          <a:bodyPr wrap="none">
            <a:spAutoFit/>
          </a:bodyPr>
          <a:lstStyle/>
          <a:p>
            <a:r>
              <a:rPr lang="et-EE" dirty="0">
                <a:latin typeface="+mj-lt"/>
              </a:rPr>
              <a:t>(</a:t>
            </a:r>
            <a:r>
              <a:rPr lang="en-US" dirty="0">
                <a:latin typeface="+mj-lt"/>
              </a:rPr>
              <a:t>O'Shea, R. P</a:t>
            </a:r>
            <a:r>
              <a:rPr lang="et-EE" dirty="0">
                <a:latin typeface="+mj-lt"/>
              </a:rPr>
              <a:t>, </a:t>
            </a:r>
            <a:r>
              <a:rPr lang="en-US" dirty="0">
                <a:latin typeface="+mj-lt"/>
              </a:rPr>
              <a:t>1991). </a:t>
            </a:r>
          </a:p>
        </p:txBody>
      </p:sp>
      <p:sp>
        <p:nvSpPr>
          <p:cNvPr id="13" name="Title 1">
            <a:extLst>
              <a:ext uri="{FF2B5EF4-FFF2-40B4-BE49-F238E27FC236}">
                <a16:creationId xmlns:a16="http://schemas.microsoft.com/office/drawing/2014/main" id="{B1315FC0-1219-4644-B72D-2AE225F1FE04}"/>
              </a:ext>
            </a:extLst>
          </p:cNvPr>
          <p:cNvSpPr txBox="1">
            <a:spLocks noChangeArrowheads="1"/>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a:t>Miks me silmi liigutame?</a:t>
            </a:r>
            <a:endParaRPr lang="en-GB" altLang="en-US" dirty="0"/>
          </a:p>
        </p:txBody>
      </p:sp>
    </p:spTree>
    <p:extLst>
      <p:ext uri="{BB962C8B-B14F-4D97-AF65-F5344CB8AC3E}">
        <p14:creationId xmlns:p14="http://schemas.microsoft.com/office/powerpoint/2010/main" val="499170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tinotopic organization of the primary visual cortex. Up to 50% of... |  Download Scientific Diagram">
            <a:extLst>
              <a:ext uri="{FF2B5EF4-FFF2-40B4-BE49-F238E27FC236}">
                <a16:creationId xmlns:a16="http://schemas.microsoft.com/office/drawing/2014/main" id="{5CC96032-301E-4E72-B6E0-B7ACFE6D08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8" t="1725" r="3118" b="3713"/>
          <a:stretch/>
        </p:blipFill>
        <p:spPr bwMode="auto">
          <a:xfrm>
            <a:off x="1232317" y="1765432"/>
            <a:ext cx="4863683" cy="466380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E2FB9DF2-F653-47C1-93DF-FA4CCC0B33CF}"/>
              </a:ext>
            </a:extLst>
          </p:cNvPr>
          <p:cNvSpPr>
            <a:spLocks noGrp="1" noChangeArrowheads="1"/>
          </p:cNvSpPr>
          <p:nvPr>
            <p:ph idx="1"/>
          </p:nvPr>
        </p:nvSpPr>
        <p:spPr>
          <a:xfrm>
            <a:off x="6442364" y="2087768"/>
            <a:ext cx="4616161" cy="3646282"/>
          </a:xfrm>
        </p:spPr>
        <p:txBody>
          <a:bodyPr>
            <a:normAutofit/>
          </a:bodyPr>
          <a:lstStyle/>
          <a:p>
            <a:pPr marL="0" indent="0" algn="ctr" eaLnBrk="1" hangingPunct="1">
              <a:buFont typeface="Arial" panose="020B0604020202020204" pitchFamily="34" charset="0"/>
              <a:buNone/>
            </a:pPr>
            <a:r>
              <a:rPr lang="et-EE" altLang="en-US" sz="2400" dirty="0">
                <a:latin typeface="+mj-lt"/>
                <a:cs typeface="Arial" panose="020B0604020202020204" pitchFamily="34" charset="0"/>
              </a:rPr>
              <a:t>Terminiga </a:t>
            </a:r>
            <a:r>
              <a:rPr lang="et-EE" altLang="en-US" sz="2400" dirty="0" err="1">
                <a:solidFill>
                  <a:srgbClr val="FF0000"/>
                </a:solidFill>
                <a:latin typeface="+mj-lt"/>
                <a:cs typeface="Arial" panose="020B0604020202020204" pitchFamily="34" charset="0"/>
              </a:rPr>
              <a:t>kortikaalne</a:t>
            </a:r>
            <a:r>
              <a:rPr lang="et-EE" altLang="en-US" sz="2400" dirty="0">
                <a:solidFill>
                  <a:srgbClr val="FF0000"/>
                </a:solidFill>
                <a:latin typeface="+mj-lt"/>
                <a:cs typeface="Arial" panose="020B0604020202020204" pitchFamily="34" charset="0"/>
              </a:rPr>
              <a:t> võimendamine (suurendus) </a:t>
            </a:r>
            <a:r>
              <a:rPr lang="et-EE" altLang="en-US" sz="2400" dirty="0">
                <a:latin typeface="+mj-lt"/>
                <a:cs typeface="Arial" panose="020B0604020202020204" pitchFamily="34" charset="0"/>
              </a:rPr>
              <a:t>väljendatakse ajukoore nägemisrakkude ebaühtlast tööjaotust, mille kohaselt nägemisvälja keskosast pärinevat info töötleb suurem hulk nägemisrakke, kui nägemisvälja äärtelt tulenevat sisendit</a:t>
            </a:r>
          </a:p>
          <a:p>
            <a:pPr marL="0" indent="0" algn="ctr" eaLnBrk="1" hangingPunct="1">
              <a:buFont typeface="Arial" panose="020B0604020202020204" pitchFamily="34" charset="0"/>
              <a:buNone/>
            </a:pPr>
            <a:endParaRPr lang="et-EE" altLang="en-US" sz="2400" dirty="0">
              <a:latin typeface="+mj-lt"/>
              <a:cs typeface="Arial" panose="020B0604020202020204" pitchFamily="34" charset="0"/>
            </a:endParaRPr>
          </a:p>
        </p:txBody>
      </p:sp>
      <p:sp>
        <p:nvSpPr>
          <p:cNvPr id="4" name="Title 1">
            <a:extLst>
              <a:ext uri="{FF2B5EF4-FFF2-40B4-BE49-F238E27FC236}">
                <a16:creationId xmlns:a16="http://schemas.microsoft.com/office/drawing/2014/main" id="{4F646335-D22D-4D62-B6F1-9893824095AD}"/>
              </a:ext>
            </a:extLst>
          </p:cNvPr>
          <p:cNvSpPr>
            <a:spLocks noGrp="1" noChangeArrowheads="1"/>
          </p:cNvSpPr>
          <p:nvPr>
            <p:ph type="title"/>
          </p:nvPr>
        </p:nvSpPr>
        <p:spPr>
          <a:xfrm>
            <a:off x="838200" y="365125"/>
            <a:ext cx="10515600" cy="1325563"/>
          </a:xfrm>
        </p:spPr>
        <p:txBody>
          <a:bodyPr/>
          <a:lstStyle/>
          <a:p>
            <a:pPr algn="ctr"/>
            <a:r>
              <a:rPr lang="et-EE" altLang="en-US" dirty="0"/>
              <a:t>Miks me silmi liigutame?</a:t>
            </a:r>
            <a:endParaRPr lang="en-GB" altLang="en-US" dirty="0"/>
          </a:p>
        </p:txBody>
      </p:sp>
    </p:spTree>
    <p:extLst>
      <p:ext uri="{BB962C8B-B14F-4D97-AF65-F5344CB8AC3E}">
        <p14:creationId xmlns:p14="http://schemas.microsoft.com/office/powerpoint/2010/main" val="3366275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415920-0983-4F73-81A3-80F2AB14699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81100" y="2632363"/>
            <a:ext cx="5404427" cy="3225799"/>
          </a:xfrm>
          <a:prstGeom prst="rect">
            <a:avLst/>
          </a:prstGeom>
          <a:noFill/>
          <a:ln>
            <a:noFill/>
          </a:ln>
        </p:spPr>
      </p:pic>
      <p:sp>
        <p:nvSpPr>
          <p:cNvPr id="3" name="Rectangle 2">
            <a:extLst>
              <a:ext uri="{FF2B5EF4-FFF2-40B4-BE49-F238E27FC236}">
                <a16:creationId xmlns:a16="http://schemas.microsoft.com/office/drawing/2014/main" id="{CEC2F7E1-CE03-4CAA-8C30-1D0749BEF49D}"/>
              </a:ext>
            </a:extLst>
          </p:cNvPr>
          <p:cNvSpPr/>
          <p:nvPr/>
        </p:nvSpPr>
        <p:spPr>
          <a:xfrm>
            <a:off x="1340215" y="6076748"/>
            <a:ext cx="2877711" cy="369332"/>
          </a:xfrm>
          <a:prstGeom prst="rect">
            <a:avLst/>
          </a:prstGeom>
        </p:spPr>
        <p:txBody>
          <a:bodyPr wrap="none">
            <a:spAutoFit/>
          </a:bodyPr>
          <a:lstStyle/>
          <a:p>
            <a:r>
              <a:rPr lang="et-EE" dirty="0" err="1">
                <a:latin typeface="+mj-lt"/>
                <a:ea typeface="Calibri" panose="020F0502020204030204" pitchFamily="34" charset="0"/>
              </a:rPr>
              <a:t>Kaufman</a:t>
            </a:r>
            <a:r>
              <a:rPr lang="et-EE" dirty="0">
                <a:latin typeface="+mj-lt"/>
                <a:ea typeface="Calibri" panose="020F0502020204030204" pitchFamily="34" charset="0"/>
              </a:rPr>
              <a:t> ja </a:t>
            </a:r>
            <a:r>
              <a:rPr lang="et-EE" dirty="0" err="1">
                <a:latin typeface="+mj-lt"/>
                <a:ea typeface="Calibri" panose="020F0502020204030204" pitchFamily="34" charset="0"/>
              </a:rPr>
              <a:t>Richards</a:t>
            </a:r>
            <a:r>
              <a:rPr lang="et-EE" dirty="0">
                <a:latin typeface="+mj-lt"/>
                <a:ea typeface="Calibri" panose="020F0502020204030204" pitchFamily="34" charset="0"/>
              </a:rPr>
              <a:t> (1969) </a:t>
            </a:r>
            <a:endParaRPr lang="en-GB" dirty="0">
              <a:latin typeface="+mj-lt"/>
            </a:endParaRPr>
          </a:p>
        </p:txBody>
      </p:sp>
      <p:pic>
        <p:nvPicPr>
          <p:cNvPr id="4" name="Picture 3">
            <a:extLst>
              <a:ext uri="{FF2B5EF4-FFF2-40B4-BE49-F238E27FC236}">
                <a16:creationId xmlns:a16="http://schemas.microsoft.com/office/drawing/2014/main" id="{9065E9B9-D9F3-459B-8D5E-960E5FA7E6AB}"/>
              </a:ext>
            </a:extLst>
          </p:cNvPr>
          <p:cNvPicPr>
            <a:picLocks noChangeAspect="1"/>
          </p:cNvPicPr>
          <p:nvPr/>
        </p:nvPicPr>
        <p:blipFill>
          <a:blip r:embed="rId4"/>
          <a:stretch>
            <a:fillRect/>
          </a:stretch>
        </p:blipFill>
        <p:spPr>
          <a:xfrm>
            <a:off x="4661185" y="586191"/>
            <a:ext cx="7262954" cy="2614209"/>
          </a:xfrm>
          <a:prstGeom prst="rect">
            <a:avLst/>
          </a:prstGeom>
        </p:spPr>
      </p:pic>
      <p:sp>
        <p:nvSpPr>
          <p:cNvPr id="5" name="Rectangle 4">
            <a:extLst>
              <a:ext uri="{FF2B5EF4-FFF2-40B4-BE49-F238E27FC236}">
                <a16:creationId xmlns:a16="http://schemas.microsoft.com/office/drawing/2014/main" id="{E97F6372-1AB0-4EEA-B8F7-523C22F13CC1}"/>
              </a:ext>
            </a:extLst>
          </p:cNvPr>
          <p:cNvSpPr/>
          <p:nvPr/>
        </p:nvSpPr>
        <p:spPr>
          <a:xfrm>
            <a:off x="8673662" y="6021581"/>
            <a:ext cx="1658980" cy="369332"/>
          </a:xfrm>
          <a:prstGeom prst="rect">
            <a:avLst/>
          </a:prstGeom>
        </p:spPr>
        <p:txBody>
          <a:bodyPr wrap="none">
            <a:spAutoFit/>
          </a:bodyPr>
          <a:lstStyle/>
          <a:p>
            <a:r>
              <a:rPr lang="et-EE" dirty="0">
                <a:latin typeface="+mj-lt"/>
              </a:rPr>
              <a:t>(</a:t>
            </a:r>
            <a:r>
              <a:rPr lang="en-GB" dirty="0">
                <a:latin typeface="+mj-lt"/>
              </a:rPr>
              <a:t>Ramirez</a:t>
            </a:r>
            <a:r>
              <a:rPr lang="et-EE" dirty="0">
                <a:latin typeface="+mj-lt"/>
              </a:rPr>
              <a:t>, </a:t>
            </a:r>
            <a:r>
              <a:rPr lang="en-GB" dirty="0">
                <a:latin typeface="+mj-lt"/>
              </a:rPr>
              <a:t>2017)</a:t>
            </a:r>
          </a:p>
        </p:txBody>
      </p:sp>
    </p:spTree>
    <p:extLst>
      <p:ext uri="{BB962C8B-B14F-4D97-AF65-F5344CB8AC3E}">
        <p14:creationId xmlns:p14="http://schemas.microsoft.com/office/powerpoint/2010/main" val="1081061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2A37C469-7C10-424A-B521-F9E73AE934E3}"/>
              </a:ext>
            </a:extLst>
          </p:cNvPr>
          <p:cNvSpPr>
            <a:spLocks noGrp="1" noChangeArrowheads="1"/>
          </p:cNvSpPr>
          <p:nvPr>
            <p:ph type="title"/>
          </p:nvPr>
        </p:nvSpPr>
        <p:spPr/>
        <p:txBody>
          <a:bodyPr/>
          <a:lstStyle/>
          <a:p>
            <a:pPr eaLnBrk="1" hangingPunct="1"/>
            <a:r>
              <a:rPr lang="et-EE" altLang="en-US" dirty="0"/>
              <a:t>Silmaliigutused ≠ tähelepanu</a:t>
            </a:r>
            <a:endParaRPr lang="en-GB" altLang="en-US" dirty="0"/>
          </a:p>
        </p:txBody>
      </p:sp>
      <p:sp>
        <p:nvSpPr>
          <p:cNvPr id="4099" name="Content Placeholder 2">
            <a:extLst>
              <a:ext uri="{FF2B5EF4-FFF2-40B4-BE49-F238E27FC236}">
                <a16:creationId xmlns:a16="http://schemas.microsoft.com/office/drawing/2014/main" id="{51D6A52B-00B3-4071-A40E-283C45C907EE}"/>
              </a:ext>
            </a:extLst>
          </p:cNvPr>
          <p:cNvSpPr>
            <a:spLocks noGrp="1" noChangeArrowheads="1"/>
          </p:cNvSpPr>
          <p:nvPr>
            <p:ph idx="1"/>
          </p:nvPr>
        </p:nvSpPr>
        <p:spPr>
          <a:xfrm>
            <a:off x="838199" y="1925672"/>
            <a:ext cx="10334626" cy="3573226"/>
          </a:xfrm>
        </p:spPr>
        <p:txBody>
          <a:bodyPr>
            <a:normAutofit/>
          </a:bodyPr>
          <a:lstStyle/>
          <a:p>
            <a:pPr marL="0" indent="0" eaLnBrk="1" hangingPunct="1">
              <a:buFont typeface="Arial" panose="020B0604020202020204" pitchFamily="34" charset="0"/>
              <a:buNone/>
            </a:pPr>
            <a:r>
              <a:rPr lang="et-EE" altLang="en-US" dirty="0">
                <a:latin typeface="+mj-lt"/>
                <a:cs typeface="Arial" panose="020B0604020202020204" pitchFamily="34" charset="0"/>
              </a:rPr>
              <a:t>Silmaandur registreerib </a:t>
            </a:r>
            <a:r>
              <a:rPr lang="et-EE" altLang="en-US" b="1" dirty="0">
                <a:latin typeface="+mj-lt"/>
                <a:cs typeface="Arial" panose="020B0604020202020204" pitchFamily="34" charset="0"/>
              </a:rPr>
              <a:t>välise ruumitähelepanu keskme muutumise ilminguid ehk silmaliigutusi</a:t>
            </a:r>
            <a:r>
              <a:rPr lang="et-EE" altLang="en-US" dirty="0">
                <a:latin typeface="+mj-lt"/>
                <a:cs typeface="Arial" panose="020B0604020202020204" pitchFamily="34" charset="0"/>
              </a:rPr>
              <a:t>, kuid mitte sisemise (silmaliigutustest sõltumatu) ruumitähelepanu muutuseid. Enamik silmaliigutuste töid võtavad seega vaikiva eelduse, et see kuhu katseisiku pilk on suunatud vastab tähelepanu keskmele, kuid teadvustavad sealjuures, et kõikides olukordades see nii olla ei pruugi.</a:t>
            </a:r>
          </a:p>
        </p:txBody>
      </p:sp>
      <p:sp>
        <p:nvSpPr>
          <p:cNvPr id="4100" name="Rectangle 3">
            <a:extLst>
              <a:ext uri="{FF2B5EF4-FFF2-40B4-BE49-F238E27FC236}">
                <a16:creationId xmlns:a16="http://schemas.microsoft.com/office/drawing/2014/main" id="{173F17EC-86E1-4968-9234-699356378A85}"/>
              </a:ext>
            </a:extLst>
          </p:cNvPr>
          <p:cNvSpPr>
            <a:spLocks noChangeArrowheads="1"/>
          </p:cNvSpPr>
          <p:nvPr/>
        </p:nvSpPr>
        <p:spPr bwMode="auto">
          <a:xfrm>
            <a:off x="9531350" y="6122988"/>
            <a:ext cx="19193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t-EE" altLang="en-US" sz="1800" dirty="0">
                <a:latin typeface="+mj-lt"/>
                <a:cs typeface="Arial" panose="020B0604020202020204" pitchFamily="34" charset="0"/>
              </a:rPr>
              <a:t>(</a:t>
            </a:r>
            <a:r>
              <a:rPr lang="et-EE" altLang="en-US" sz="1800" dirty="0" err="1">
                <a:latin typeface="+mj-lt"/>
                <a:cs typeface="Arial" panose="020B0604020202020204" pitchFamily="34" charset="0"/>
              </a:rPr>
              <a:t>Duchowski</a:t>
            </a:r>
            <a:r>
              <a:rPr lang="et-EE" altLang="en-US" sz="1800" dirty="0">
                <a:latin typeface="+mj-lt"/>
                <a:cs typeface="Arial" panose="020B0604020202020204" pitchFamily="34" charset="0"/>
              </a:rPr>
              <a:t>, 2007)</a:t>
            </a:r>
            <a:endParaRPr lang="en-GB" altLang="en-US" sz="1800" dirty="0">
              <a:latin typeface="+mj-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510BF09D-934D-43A1-BD6F-22B488639613}"/>
              </a:ext>
            </a:extLst>
          </p:cNvPr>
          <p:cNvSpPr>
            <a:spLocks noGrp="1" noChangeArrowheads="1"/>
          </p:cNvSpPr>
          <p:nvPr>
            <p:ph type="title"/>
          </p:nvPr>
        </p:nvSpPr>
        <p:spPr/>
        <p:txBody>
          <a:bodyPr/>
          <a:lstStyle/>
          <a:p>
            <a:pPr eaLnBrk="1" hangingPunct="1"/>
            <a:r>
              <a:rPr lang="et-EE" altLang="en-US" dirty="0"/>
              <a:t>Kuidas me silmaliigutusi mõõdame?</a:t>
            </a:r>
            <a:endParaRPr lang="en-GB" altLang="en-US" dirty="0"/>
          </a:p>
        </p:txBody>
      </p:sp>
      <p:sp>
        <p:nvSpPr>
          <p:cNvPr id="12291" name="Content Placeholder 2">
            <a:extLst>
              <a:ext uri="{FF2B5EF4-FFF2-40B4-BE49-F238E27FC236}">
                <a16:creationId xmlns:a16="http://schemas.microsoft.com/office/drawing/2014/main" id="{9EED0168-5B3E-4CA0-9ABA-5A86692C8570}"/>
              </a:ext>
            </a:extLst>
          </p:cNvPr>
          <p:cNvSpPr>
            <a:spLocks noGrp="1" noChangeArrowheads="1"/>
          </p:cNvSpPr>
          <p:nvPr>
            <p:ph idx="1"/>
          </p:nvPr>
        </p:nvSpPr>
        <p:spPr>
          <a:xfrm>
            <a:off x="838200" y="1771651"/>
            <a:ext cx="10744200" cy="4351337"/>
          </a:xfrm>
        </p:spPr>
        <p:txBody>
          <a:bodyPr/>
          <a:lstStyle/>
          <a:p>
            <a:pPr marL="0" indent="0" eaLnBrk="1" hangingPunct="1">
              <a:buNone/>
            </a:pPr>
            <a:r>
              <a:rPr lang="et-EE" altLang="en-US" dirty="0">
                <a:latin typeface="+mj-lt"/>
              </a:rPr>
              <a:t>Silmaliigutuste jälgimiseks kasutatakse erinevaid tehnoloogiaid. Funktsionaalselt võib meetodid jagada kaheks: ühed, mis võimaldavad hinnata </a:t>
            </a:r>
            <a:r>
              <a:rPr lang="et-EE" altLang="en-US" b="1" dirty="0">
                <a:latin typeface="+mj-lt"/>
              </a:rPr>
              <a:t>silmade asukohta pea asendi suhtes </a:t>
            </a:r>
            <a:r>
              <a:rPr lang="et-EE" altLang="en-US" dirty="0">
                <a:latin typeface="+mj-lt"/>
              </a:rPr>
              <a:t>ja teised, mis </a:t>
            </a:r>
            <a:r>
              <a:rPr lang="et-EE" altLang="en-US" b="1" dirty="0">
                <a:latin typeface="+mj-lt"/>
              </a:rPr>
              <a:t>võimaldavad hinnata pilgu suunda ruumis</a:t>
            </a:r>
            <a:r>
              <a:rPr lang="et-EE" altLang="en-US" dirty="0">
                <a:latin typeface="+mj-lt"/>
              </a:rPr>
              <a:t>.</a:t>
            </a:r>
          </a:p>
          <a:p>
            <a:pPr marL="0" indent="0" eaLnBrk="1" hangingPunct="1">
              <a:buNone/>
            </a:pPr>
            <a:r>
              <a:rPr lang="et-EE" altLang="en-US" dirty="0">
                <a:latin typeface="+mj-lt"/>
              </a:rPr>
              <a:t>Viimaste hulgas on enam levinud </a:t>
            </a:r>
            <a:r>
              <a:rPr lang="et-EE" altLang="en-US" b="1" dirty="0">
                <a:latin typeface="+mj-lt"/>
              </a:rPr>
              <a:t>videopõhised sarvkesta peegeldust </a:t>
            </a:r>
            <a:r>
              <a:rPr lang="et-EE" altLang="en-US" dirty="0">
                <a:latin typeface="+mj-lt"/>
              </a:rPr>
              <a:t>kasutavad silmaandurid. Teadaolevalt kirjeldati esimest sarvkesta peegeldust kasutatavat meetodit juba 1901. aastal.</a:t>
            </a:r>
          </a:p>
          <a:p>
            <a:pPr eaLnBrk="1" hangingPunct="1"/>
            <a:endParaRPr lang="en-GB" altLang="en-US" dirty="0">
              <a:latin typeface="+mj-lt"/>
            </a:endParaRPr>
          </a:p>
        </p:txBody>
      </p:sp>
      <p:sp>
        <p:nvSpPr>
          <p:cNvPr id="12292" name="Rectangle 4">
            <a:extLst>
              <a:ext uri="{FF2B5EF4-FFF2-40B4-BE49-F238E27FC236}">
                <a16:creationId xmlns:a16="http://schemas.microsoft.com/office/drawing/2014/main" id="{A7DD24B5-547C-446A-91C3-D32173192701}"/>
              </a:ext>
            </a:extLst>
          </p:cNvPr>
          <p:cNvSpPr>
            <a:spLocks noChangeArrowheads="1"/>
          </p:cNvSpPr>
          <p:nvPr/>
        </p:nvSpPr>
        <p:spPr bwMode="auto">
          <a:xfrm>
            <a:off x="9531350" y="6122988"/>
            <a:ext cx="1898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t-EE" altLang="en-US" sz="1800">
                <a:latin typeface="+mj-lt"/>
                <a:cs typeface="Arial" panose="020B0604020202020204" pitchFamily="34" charset="0"/>
              </a:rPr>
              <a:t>(Duchowski, 2007)</a:t>
            </a:r>
            <a:endParaRPr lang="en-GB" altLang="en-US" sz="1800">
              <a:latin typeface="+mj-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748" y="27878"/>
            <a:ext cx="8143875" cy="674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0741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A6092-7A47-42CB-93F0-B9332BDB6E0E}"/>
              </a:ext>
            </a:extLst>
          </p:cNvPr>
          <p:cNvSpPr txBox="1">
            <a:spLocks noChangeArrowheads="1"/>
          </p:cNvSpPr>
          <p:nvPr/>
        </p:nvSpPr>
        <p:spPr>
          <a:xfrm>
            <a:off x="571501" y="70900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sz="5400" dirty="0"/>
              <a:t>Täna loengus</a:t>
            </a:r>
            <a:endParaRPr lang="en-GB" altLang="en-US" sz="5400" dirty="0"/>
          </a:p>
        </p:txBody>
      </p:sp>
      <p:sp>
        <p:nvSpPr>
          <p:cNvPr id="3" name="Content Placeholder 2">
            <a:extLst>
              <a:ext uri="{FF2B5EF4-FFF2-40B4-BE49-F238E27FC236}">
                <a16:creationId xmlns:a16="http://schemas.microsoft.com/office/drawing/2014/main" id="{E83D9A0C-235E-4AC0-870B-97E38DEF1EBD}"/>
              </a:ext>
            </a:extLst>
          </p:cNvPr>
          <p:cNvSpPr txBox="1">
            <a:spLocks noChangeArrowheads="1"/>
          </p:cNvSpPr>
          <p:nvPr/>
        </p:nvSpPr>
        <p:spPr>
          <a:xfrm>
            <a:off x="9605551" y="1948845"/>
            <a:ext cx="2738849" cy="461388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t-EE" altLang="en-US" sz="2400" dirty="0">
                <a:solidFill>
                  <a:srgbClr val="008800"/>
                </a:solidFill>
                <a:latin typeface="+mj-lt"/>
                <a:cs typeface="Arial" panose="020B0604020202020204" pitchFamily="34" charset="0"/>
              </a:rPr>
              <a:t>Miks </a:t>
            </a:r>
          </a:p>
          <a:p>
            <a:pPr marL="0" indent="0" algn="ctr">
              <a:spcBef>
                <a:spcPts val="0"/>
              </a:spcBef>
              <a:buFont typeface="Arial" panose="020B0604020202020204" pitchFamily="34" charset="0"/>
              <a:buNone/>
            </a:pPr>
            <a:r>
              <a:rPr lang="et-EE" altLang="en-US" sz="2400" dirty="0">
                <a:solidFill>
                  <a:srgbClr val="008800"/>
                </a:solidFill>
                <a:latin typeface="+mj-lt"/>
                <a:cs typeface="Arial" panose="020B0604020202020204" pitchFamily="34" charset="0"/>
              </a:rPr>
              <a:t>liigutame?</a:t>
            </a:r>
          </a:p>
          <a:p>
            <a:pPr marL="0" indent="0" algn="ctr">
              <a:spcBef>
                <a:spcPts val="0"/>
              </a:spcBef>
              <a:buFont typeface="Arial" panose="020B0604020202020204" pitchFamily="34" charset="0"/>
              <a:buNone/>
            </a:pPr>
            <a:endParaRPr lang="et-EE" altLang="en-US" sz="2400" dirty="0">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C00000"/>
                </a:solidFill>
                <a:latin typeface="+mj-lt"/>
                <a:cs typeface="Arial" panose="020B0604020202020204" pitchFamily="34" charset="0"/>
              </a:rPr>
              <a:t>Kuidas </a:t>
            </a:r>
          </a:p>
          <a:p>
            <a:pPr marL="0" indent="0" algn="ctr">
              <a:spcBef>
                <a:spcPts val="0"/>
              </a:spcBef>
              <a:buFont typeface="Arial" panose="020B0604020202020204" pitchFamily="34" charset="0"/>
              <a:buNone/>
            </a:pPr>
            <a:r>
              <a:rPr lang="et-EE" altLang="en-US" sz="2400" dirty="0">
                <a:solidFill>
                  <a:srgbClr val="C00000"/>
                </a:solidFill>
                <a:latin typeface="+mj-lt"/>
                <a:cs typeface="Arial" panose="020B0604020202020204" pitchFamily="34" charset="0"/>
              </a:rPr>
              <a:t>mõõdame?</a:t>
            </a:r>
          </a:p>
          <a:p>
            <a:pPr marL="0" indent="0" algn="ctr">
              <a:spcBef>
                <a:spcPts val="0"/>
              </a:spcBef>
              <a:buFont typeface="Arial" panose="020B0604020202020204" pitchFamily="34" charset="0"/>
              <a:buNone/>
            </a:pPr>
            <a:endParaRPr lang="et-EE" altLang="en-US" sz="2400" dirty="0">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FFC000"/>
                </a:solidFill>
                <a:latin typeface="+mj-lt"/>
                <a:cs typeface="Arial" panose="020B0604020202020204" pitchFamily="34" charset="0"/>
              </a:rPr>
              <a:t>Kuidas </a:t>
            </a:r>
          </a:p>
          <a:p>
            <a:pPr marL="0" indent="0" algn="ctr">
              <a:spcBef>
                <a:spcPts val="0"/>
              </a:spcBef>
              <a:buFont typeface="Arial" panose="020B0604020202020204" pitchFamily="34" charset="0"/>
              <a:buNone/>
            </a:pPr>
            <a:r>
              <a:rPr lang="et-EE" altLang="en-US" sz="2400" dirty="0">
                <a:solidFill>
                  <a:srgbClr val="FFC000"/>
                </a:solidFill>
                <a:latin typeface="+mj-lt"/>
                <a:cs typeface="Arial" panose="020B0604020202020204" pitchFamily="34" charset="0"/>
              </a:rPr>
              <a:t>liigutame?</a:t>
            </a:r>
          </a:p>
          <a:p>
            <a:pPr marL="0" indent="0" algn="ctr">
              <a:spcBef>
                <a:spcPts val="0"/>
              </a:spcBef>
              <a:buFont typeface="Arial" panose="020B0604020202020204" pitchFamily="34" charset="0"/>
              <a:buNone/>
            </a:pPr>
            <a:endParaRPr lang="et-EE" altLang="en-US" sz="2400" dirty="0">
              <a:solidFill>
                <a:srgbClr val="FFC000"/>
              </a:solidFill>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7030A0"/>
                </a:solidFill>
                <a:latin typeface="+mj-lt"/>
                <a:cs typeface="Arial" panose="020B0604020202020204" pitchFamily="34" charset="0"/>
              </a:rPr>
              <a:t>Mis on liigutamise füsioloogia?</a:t>
            </a:r>
          </a:p>
          <a:p>
            <a:pPr marL="0" indent="0" algn="ctr">
              <a:spcBef>
                <a:spcPts val="0"/>
              </a:spcBef>
              <a:buFont typeface="Arial" panose="020B0604020202020204" pitchFamily="34" charset="0"/>
              <a:buNone/>
            </a:pPr>
            <a:endParaRPr lang="et-EE" altLang="en-US" sz="2400" dirty="0">
              <a:latin typeface="+mj-lt"/>
              <a:cs typeface="Arial" panose="020B0604020202020204" pitchFamily="34" charset="0"/>
            </a:endParaRPr>
          </a:p>
          <a:p>
            <a:pPr marL="0" indent="0" algn="ctr">
              <a:spcBef>
                <a:spcPts val="0"/>
              </a:spcBef>
              <a:buFont typeface="Arial" panose="020B0604020202020204" pitchFamily="34" charset="0"/>
              <a:buNone/>
            </a:pPr>
            <a:r>
              <a:rPr lang="et-EE" altLang="en-US" sz="2400" dirty="0">
                <a:solidFill>
                  <a:srgbClr val="0808F8"/>
                </a:solidFill>
                <a:latin typeface="+mj-lt"/>
                <a:cs typeface="Arial" panose="020B0604020202020204" pitchFamily="34" charset="0"/>
              </a:rPr>
              <a:t>Mis paneb </a:t>
            </a:r>
          </a:p>
          <a:p>
            <a:pPr marL="0" indent="0" algn="ctr">
              <a:spcBef>
                <a:spcPts val="0"/>
              </a:spcBef>
              <a:buFont typeface="Arial" panose="020B0604020202020204" pitchFamily="34" charset="0"/>
              <a:buNone/>
            </a:pPr>
            <a:r>
              <a:rPr lang="et-EE" altLang="en-US" sz="2400" dirty="0">
                <a:solidFill>
                  <a:srgbClr val="0808F8"/>
                </a:solidFill>
                <a:latin typeface="+mj-lt"/>
                <a:cs typeface="Arial" panose="020B0604020202020204" pitchFamily="34" charset="0"/>
              </a:rPr>
              <a:t>pupilli liikuma?</a:t>
            </a:r>
          </a:p>
        </p:txBody>
      </p:sp>
      <p:pic>
        <p:nvPicPr>
          <p:cNvPr id="18" name="Picture 17">
            <a:extLst>
              <a:ext uri="{FF2B5EF4-FFF2-40B4-BE49-F238E27FC236}">
                <a16:creationId xmlns:a16="http://schemas.microsoft.com/office/drawing/2014/main" id="{A84EA009-64A8-4954-AF56-D48AA8CDC625}"/>
              </a:ext>
            </a:extLst>
          </p:cNvPr>
          <p:cNvPicPr>
            <a:picLocks noChangeAspect="1"/>
          </p:cNvPicPr>
          <p:nvPr/>
        </p:nvPicPr>
        <p:blipFill>
          <a:blip r:embed="rId2"/>
          <a:stretch>
            <a:fillRect/>
          </a:stretch>
        </p:blipFill>
        <p:spPr>
          <a:xfrm>
            <a:off x="1145745" y="2047779"/>
            <a:ext cx="8459807" cy="4101214"/>
          </a:xfrm>
          <a:prstGeom prst="rect">
            <a:avLst/>
          </a:prstGeom>
        </p:spPr>
      </p:pic>
    </p:spTree>
    <p:extLst>
      <p:ext uri="{BB962C8B-B14F-4D97-AF65-F5344CB8AC3E}">
        <p14:creationId xmlns:p14="http://schemas.microsoft.com/office/powerpoint/2010/main" val="2894537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10B6BB-FB7A-4E8D-8610-EF72C65367F2}"/>
              </a:ext>
            </a:extLst>
          </p:cNvPr>
          <p:cNvPicPr>
            <a:picLocks noChangeAspect="1"/>
          </p:cNvPicPr>
          <p:nvPr/>
        </p:nvPicPr>
        <p:blipFill>
          <a:blip r:embed="rId2"/>
          <a:stretch>
            <a:fillRect/>
          </a:stretch>
        </p:blipFill>
        <p:spPr>
          <a:xfrm>
            <a:off x="1119309" y="1624577"/>
            <a:ext cx="10659963" cy="4315427"/>
          </a:xfrm>
          <a:prstGeom prst="rect">
            <a:avLst/>
          </a:prstGeom>
        </p:spPr>
      </p:pic>
    </p:spTree>
    <p:extLst>
      <p:ext uri="{BB962C8B-B14F-4D97-AF65-F5344CB8AC3E}">
        <p14:creationId xmlns:p14="http://schemas.microsoft.com/office/powerpoint/2010/main" val="2903909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199459-8E51-44C7-B31A-344FBD23F7A1}"/>
              </a:ext>
            </a:extLst>
          </p:cNvPr>
          <p:cNvPicPr>
            <a:picLocks noChangeAspect="1"/>
          </p:cNvPicPr>
          <p:nvPr/>
        </p:nvPicPr>
        <p:blipFill>
          <a:blip r:embed="rId3"/>
          <a:stretch>
            <a:fillRect/>
          </a:stretch>
        </p:blipFill>
        <p:spPr>
          <a:xfrm>
            <a:off x="1285203" y="1323681"/>
            <a:ext cx="9621593" cy="2105319"/>
          </a:xfrm>
          <a:prstGeom prst="rect">
            <a:avLst/>
          </a:prstGeom>
        </p:spPr>
      </p:pic>
      <p:pic>
        <p:nvPicPr>
          <p:cNvPr id="4" name="Picture 3">
            <a:extLst>
              <a:ext uri="{FF2B5EF4-FFF2-40B4-BE49-F238E27FC236}">
                <a16:creationId xmlns:a16="http://schemas.microsoft.com/office/drawing/2014/main" id="{215A0C7E-3DA4-46FF-AED3-8B933416FC3A}"/>
              </a:ext>
            </a:extLst>
          </p:cNvPr>
          <p:cNvPicPr>
            <a:picLocks noChangeAspect="1"/>
          </p:cNvPicPr>
          <p:nvPr/>
        </p:nvPicPr>
        <p:blipFill>
          <a:blip r:embed="rId4"/>
          <a:stretch>
            <a:fillRect/>
          </a:stretch>
        </p:blipFill>
        <p:spPr>
          <a:xfrm>
            <a:off x="1118948" y="4016375"/>
            <a:ext cx="10764752" cy="2067213"/>
          </a:xfrm>
          <a:prstGeom prst="rect">
            <a:avLst/>
          </a:prstGeom>
        </p:spPr>
      </p:pic>
    </p:spTree>
    <p:extLst>
      <p:ext uri="{BB962C8B-B14F-4D97-AF65-F5344CB8AC3E}">
        <p14:creationId xmlns:p14="http://schemas.microsoft.com/office/powerpoint/2010/main" val="3482238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C34AF930-AD65-4FFA-9970-13AAAF424DEB}"/>
              </a:ext>
            </a:extLst>
          </p:cNvPr>
          <p:cNvSpPr>
            <a:spLocks noGrp="1" noChangeArrowheads="1"/>
          </p:cNvSpPr>
          <p:nvPr>
            <p:ph type="title"/>
          </p:nvPr>
        </p:nvSpPr>
        <p:spPr/>
        <p:txBody>
          <a:bodyPr/>
          <a:lstStyle/>
          <a:p>
            <a:pPr algn="ctr" eaLnBrk="1" hangingPunct="1"/>
            <a:r>
              <a:rPr lang="et-EE" altLang="en-US" dirty="0"/>
              <a:t>Silmaliigutuste mõõtmiseks saab kasutada ka </a:t>
            </a:r>
            <a:r>
              <a:rPr lang="et-EE" altLang="en-US" dirty="0" err="1"/>
              <a:t>elektrookulograafiat</a:t>
            </a:r>
            <a:r>
              <a:rPr lang="et-EE" altLang="en-US" dirty="0"/>
              <a:t> (EOG)</a:t>
            </a:r>
            <a:endParaRPr lang="en-GB" altLang="en-US" dirty="0"/>
          </a:p>
        </p:txBody>
      </p:sp>
      <p:pic>
        <p:nvPicPr>
          <p:cNvPr id="3" name="Picture 2">
            <a:extLst>
              <a:ext uri="{FF2B5EF4-FFF2-40B4-BE49-F238E27FC236}">
                <a16:creationId xmlns:a16="http://schemas.microsoft.com/office/drawing/2014/main" id="{EE97E829-F1B4-450A-924A-A42A70B456CE}"/>
              </a:ext>
            </a:extLst>
          </p:cNvPr>
          <p:cNvPicPr>
            <a:picLocks noChangeAspect="1"/>
          </p:cNvPicPr>
          <p:nvPr/>
        </p:nvPicPr>
        <p:blipFill>
          <a:blip r:embed="rId3"/>
          <a:stretch>
            <a:fillRect/>
          </a:stretch>
        </p:blipFill>
        <p:spPr>
          <a:xfrm>
            <a:off x="1209676" y="2176179"/>
            <a:ext cx="5581650" cy="3653580"/>
          </a:xfrm>
          <a:prstGeom prst="rect">
            <a:avLst/>
          </a:prstGeom>
        </p:spPr>
      </p:pic>
      <p:sp>
        <p:nvSpPr>
          <p:cNvPr id="5" name="Content Placeholder 2">
            <a:extLst>
              <a:ext uri="{FF2B5EF4-FFF2-40B4-BE49-F238E27FC236}">
                <a16:creationId xmlns:a16="http://schemas.microsoft.com/office/drawing/2014/main" id="{7FFD4CD9-D0C9-40C2-9358-5D3253500673}"/>
              </a:ext>
            </a:extLst>
          </p:cNvPr>
          <p:cNvSpPr>
            <a:spLocks noGrp="1" noChangeArrowheads="1"/>
          </p:cNvSpPr>
          <p:nvPr>
            <p:ph idx="1"/>
          </p:nvPr>
        </p:nvSpPr>
        <p:spPr>
          <a:xfrm>
            <a:off x="7524750" y="2199708"/>
            <a:ext cx="4105275" cy="3515292"/>
          </a:xfrm>
        </p:spPr>
        <p:txBody>
          <a:bodyPr>
            <a:normAutofit fontScale="92500"/>
          </a:bodyPr>
          <a:lstStyle/>
          <a:p>
            <a:pPr marL="0" indent="0" eaLnBrk="1" hangingPunct="1">
              <a:buFont typeface="Arial" panose="020B0604020202020204" pitchFamily="34" charset="0"/>
              <a:buNone/>
            </a:pPr>
            <a:r>
              <a:rPr lang="et-EE" altLang="en-US" sz="2400" dirty="0">
                <a:latin typeface="+mj-lt"/>
                <a:cs typeface="Arial" panose="020B0604020202020204" pitchFamily="34" charset="0"/>
              </a:rPr>
              <a:t>Silmaliigutuste mõõtmist näonahale asetatud elektroodide kaudu nimetatakse </a:t>
            </a:r>
            <a:r>
              <a:rPr lang="et-EE" altLang="en-US" sz="2400" dirty="0" err="1">
                <a:solidFill>
                  <a:srgbClr val="C00000"/>
                </a:solidFill>
                <a:latin typeface="+mj-lt"/>
                <a:cs typeface="Arial" panose="020B0604020202020204" pitchFamily="34" charset="0"/>
              </a:rPr>
              <a:t>elektrookulograafiaks</a:t>
            </a:r>
            <a:r>
              <a:rPr lang="et-EE" altLang="en-US" sz="2400" dirty="0">
                <a:latin typeface="+mj-lt"/>
                <a:cs typeface="Arial" panose="020B0604020202020204" pitchFamily="34" charset="0"/>
              </a:rPr>
              <a:t> (EOG)</a:t>
            </a:r>
          </a:p>
          <a:p>
            <a:pPr marL="0" indent="0" eaLnBrk="1" hangingPunct="1">
              <a:buFont typeface="Arial" panose="020B0604020202020204" pitchFamily="34" charset="0"/>
              <a:buNone/>
            </a:pPr>
            <a:endParaRPr lang="et-EE" altLang="en-US" sz="2400" dirty="0">
              <a:latin typeface="+mj-lt"/>
              <a:cs typeface="Arial" panose="020B0604020202020204" pitchFamily="34" charset="0"/>
            </a:endParaRPr>
          </a:p>
          <a:p>
            <a:pPr marL="0" indent="0" eaLnBrk="1" hangingPunct="1">
              <a:buFont typeface="Arial" panose="020B0604020202020204" pitchFamily="34" charset="0"/>
              <a:buNone/>
            </a:pPr>
            <a:r>
              <a:rPr lang="et-EE" altLang="en-US" sz="2400" dirty="0">
                <a:latin typeface="+mj-lt"/>
                <a:cs typeface="Arial" panose="020B0604020202020204" pitchFamily="34" charset="0"/>
              </a:rPr>
              <a:t>EOG mõõdab silmaliigutusi pea asendi suhtes. Selleks, et pea liikumisest tingitud mõju pilgu suunale vähendada võib katseisiku pea fikseerida näiteks lõuatoega.</a:t>
            </a:r>
          </a:p>
        </p:txBody>
      </p:sp>
      <p:sp>
        <p:nvSpPr>
          <p:cNvPr id="4" name="Rectangle 3">
            <a:extLst>
              <a:ext uri="{FF2B5EF4-FFF2-40B4-BE49-F238E27FC236}">
                <a16:creationId xmlns:a16="http://schemas.microsoft.com/office/drawing/2014/main" id="{F3F6960A-AEA1-4A53-9BD6-105E05307B9B}"/>
              </a:ext>
            </a:extLst>
          </p:cNvPr>
          <p:cNvSpPr/>
          <p:nvPr/>
        </p:nvSpPr>
        <p:spPr>
          <a:xfrm>
            <a:off x="1114425" y="6066106"/>
            <a:ext cx="2861040" cy="369332"/>
          </a:xfrm>
          <a:prstGeom prst="rect">
            <a:avLst/>
          </a:prstGeom>
        </p:spPr>
        <p:txBody>
          <a:bodyPr wrap="none">
            <a:spAutoFit/>
          </a:bodyPr>
          <a:lstStyle/>
          <a:p>
            <a:r>
              <a:rPr lang="et-EE" dirty="0">
                <a:latin typeface="+mj-lt"/>
              </a:rPr>
              <a:t>(</a:t>
            </a:r>
            <a:r>
              <a:rPr lang="en-GB" dirty="0">
                <a:latin typeface="+mj-lt"/>
              </a:rPr>
              <a:t>Stern, Ray, &amp; Quigley</a:t>
            </a:r>
            <a:r>
              <a:rPr lang="et-EE" dirty="0">
                <a:latin typeface="+mj-lt"/>
              </a:rPr>
              <a:t>, </a:t>
            </a:r>
            <a:r>
              <a:rPr lang="en-GB" dirty="0">
                <a:latin typeface="+mj-lt"/>
              </a:rPr>
              <a:t>2001) </a:t>
            </a:r>
          </a:p>
        </p:txBody>
      </p:sp>
    </p:spTree>
    <p:extLst>
      <p:ext uri="{BB962C8B-B14F-4D97-AF65-F5344CB8AC3E}">
        <p14:creationId xmlns:p14="http://schemas.microsoft.com/office/powerpoint/2010/main" val="2231050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C34AF930-AD65-4FFA-9970-13AAAF424DEB}"/>
              </a:ext>
            </a:extLst>
          </p:cNvPr>
          <p:cNvSpPr>
            <a:spLocks noGrp="1" noChangeArrowheads="1"/>
          </p:cNvSpPr>
          <p:nvPr>
            <p:ph type="title"/>
          </p:nvPr>
        </p:nvSpPr>
        <p:spPr/>
        <p:txBody>
          <a:bodyPr/>
          <a:lstStyle/>
          <a:p>
            <a:pPr algn="ctr" eaLnBrk="1" hangingPunct="1"/>
            <a:r>
              <a:rPr lang="et-EE" altLang="en-US" dirty="0"/>
              <a:t>Silmaliigutuste mõõtmiseks saab kasutada ka </a:t>
            </a:r>
            <a:r>
              <a:rPr lang="et-EE" altLang="en-US" dirty="0" err="1"/>
              <a:t>elektrookulograafiat</a:t>
            </a:r>
            <a:r>
              <a:rPr lang="et-EE" altLang="en-US" dirty="0"/>
              <a:t> (EOG)</a:t>
            </a:r>
            <a:endParaRPr lang="en-GB" altLang="en-US" dirty="0"/>
          </a:p>
        </p:txBody>
      </p:sp>
      <p:sp>
        <p:nvSpPr>
          <p:cNvPr id="5" name="Content Placeholder 2">
            <a:extLst>
              <a:ext uri="{FF2B5EF4-FFF2-40B4-BE49-F238E27FC236}">
                <a16:creationId xmlns:a16="http://schemas.microsoft.com/office/drawing/2014/main" id="{7FFD4CD9-D0C9-40C2-9358-5D3253500673}"/>
              </a:ext>
            </a:extLst>
          </p:cNvPr>
          <p:cNvSpPr>
            <a:spLocks noGrp="1" noChangeArrowheads="1"/>
          </p:cNvSpPr>
          <p:nvPr>
            <p:ph idx="1"/>
          </p:nvPr>
        </p:nvSpPr>
        <p:spPr>
          <a:xfrm>
            <a:off x="7010400" y="2506880"/>
            <a:ext cx="4876800" cy="3743892"/>
          </a:xfrm>
        </p:spPr>
        <p:txBody>
          <a:bodyPr>
            <a:normAutofit/>
          </a:bodyPr>
          <a:lstStyle/>
          <a:p>
            <a:pPr marL="0" indent="0" eaLnBrk="1" hangingPunct="1">
              <a:buFont typeface="Arial" panose="020B0604020202020204" pitchFamily="34" charset="0"/>
              <a:buNone/>
            </a:pPr>
            <a:r>
              <a:rPr lang="et-EE" altLang="en-US" sz="2400" dirty="0" err="1">
                <a:solidFill>
                  <a:srgbClr val="C00000"/>
                </a:solidFill>
                <a:latin typeface="+mj-lt"/>
                <a:cs typeface="Arial" panose="020B0604020202020204" pitchFamily="34" charset="0"/>
              </a:rPr>
              <a:t>Elektrookulograafia</a:t>
            </a:r>
            <a:r>
              <a:rPr lang="et-EE" altLang="en-US" sz="2400" dirty="0">
                <a:latin typeface="+mj-lt"/>
                <a:cs typeface="Arial" panose="020B0604020202020204" pitchFamily="34" charset="0"/>
              </a:rPr>
              <a:t> mõõtmiseks paigutatakse tavaliselt neli elektroodi, millest kaks paigutuvad vertikaalselt ja kaks horisontaalselt. Elektroodide paigutamisel on oluline jälgida, et elektroodide paarid oleksid täpselt vertikaalsel või horisontaalsel joonel, sest selliselt paigutatud elektroodide eristusvõime on kõige suurem.</a:t>
            </a:r>
          </a:p>
        </p:txBody>
      </p:sp>
      <p:sp>
        <p:nvSpPr>
          <p:cNvPr id="4" name="Rectangle 3">
            <a:extLst>
              <a:ext uri="{FF2B5EF4-FFF2-40B4-BE49-F238E27FC236}">
                <a16:creationId xmlns:a16="http://schemas.microsoft.com/office/drawing/2014/main" id="{F3F6960A-AEA1-4A53-9BD6-105E05307B9B}"/>
              </a:ext>
            </a:extLst>
          </p:cNvPr>
          <p:cNvSpPr/>
          <p:nvPr/>
        </p:nvSpPr>
        <p:spPr>
          <a:xfrm>
            <a:off x="1114425" y="6066106"/>
            <a:ext cx="2861040" cy="369332"/>
          </a:xfrm>
          <a:prstGeom prst="rect">
            <a:avLst/>
          </a:prstGeom>
        </p:spPr>
        <p:txBody>
          <a:bodyPr wrap="none">
            <a:spAutoFit/>
          </a:bodyPr>
          <a:lstStyle/>
          <a:p>
            <a:r>
              <a:rPr lang="et-EE" dirty="0">
                <a:latin typeface="+mj-lt"/>
              </a:rPr>
              <a:t>(</a:t>
            </a:r>
            <a:r>
              <a:rPr lang="en-GB" dirty="0">
                <a:latin typeface="+mj-lt"/>
              </a:rPr>
              <a:t>Stern, Ray, &amp; Quigley</a:t>
            </a:r>
            <a:r>
              <a:rPr lang="et-EE" dirty="0">
                <a:latin typeface="+mj-lt"/>
              </a:rPr>
              <a:t>, </a:t>
            </a:r>
            <a:r>
              <a:rPr lang="en-GB" dirty="0">
                <a:latin typeface="+mj-lt"/>
              </a:rPr>
              <a:t>2001) </a:t>
            </a:r>
          </a:p>
        </p:txBody>
      </p:sp>
      <p:pic>
        <p:nvPicPr>
          <p:cNvPr id="14" name="Picture 13">
            <a:extLst>
              <a:ext uri="{FF2B5EF4-FFF2-40B4-BE49-F238E27FC236}">
                <a16:creationId xmlns:a16="http://schemas.microsoft.com/office/drawing/2014/main" id="{134890BA-44A9-2620-4099-37833A2D8B18}"/>
              </a:ext>
            </a:extLst>
          </p:cNvPr>
          <p:cNvPicPr>
            <a:picLocks noChangeAspect="1"/>
          </p:cNvPicPr>
          <p:nvPr/>
        </p:nvPicPr>
        <p:blipFill>
          <a:blip r:embed="rId3"/>
          <a:stretch>
            <a:fillRect/>
          </a:stretch>
        </p:blipFill>
        <p:spPr>
          <a:xfrm>
            <a:off x="830406" y="2034706"/>
            <a:ext cx="5529696" cy="3859537"/>
          </a:xfrm>
          <a:prstGeom prst="rect">
            <a:avLst/>
          </a:prstGeom>
        </p:spPr>
      </p:pic>
      <p:grpSp>
        <p:nvGrpSpPr>
          <p:cNvPr id="15" name="Group 14">
            <a:extLst>
              <a:ext uri="{FF2B5EF4-FFF2-40B4-BE49-F238E27FC236}">
                <a16:creationId xmlns:a16="http://schemas.microsoft.com/office/drawing/2014/main" id="{67D31BBD-4257-AE54-0385-11FC857F1ABB}"/>
              </a:ext>
            </a:extLst>
          </p:cNvPr>
          <p:cNvGrpSpPr/>
          <p:nvPr/>
        </p:nvGrpSpPr>
        <p:grpSpPr>
          <a:xfrm>
            <a:off x="1114425" y="2032794"/>
            <a:ext cx="2011080" cy="1291630"/>
            <a:chOff x="1584174" y="2137370"/>
            <a:chExt cx="2011080" cy="1291630"/>
          </a:xfrm>
        </p:grpSpPr>
        <p:sp>
          <p:nvSpPr>
            <p:cNvPr id="16" name="Oval 15">
              <a:extLst>
                <a:ext uri="{FF2B5EF4-FFF2-40B4-BE49-F238E27FC236}">
                  <a16:creationId xmlns:a16="http://schemas.microsoft.com/office/drawing/2014/main" id="{FBF2E065-4955-A38C-08E4-EC58B533C005}"/>
                </a:ext>
              </a:extLst>
            </p:cNvPr>
            <p:cNvSpPr/>
            <p:nvPr/>
          </p:nvSpPr>
          <p:spPr>
            <a:xfrm>
              <a:off x="3449782" y="3293919"/>
              <a:ext cx="145472" cy="13508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91DD14A3-ACA6-46A6-F335-32DB1AC4D9BD}"/>
                </a:ext>
              </a:extLst>
            </p:cNvPr>
            <p:cNvCxnSpPr/>
            <p:nvPr/>
          </p:nvCxnSpPr>
          <p:spPr>
            <a:xfrm>
              <a:off x="2608118" y="2447059"/>
              <a:ext cx="914400" cy="9144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Box 17">
              <a:extLst>
                <a:ext uri="{FF2B5EF4-FFF2-40B4-BE49-F238E27FC236}">
                  <a16:creationId xmlns:a16="http://schemas.microsoft.com/office/drawing/2014/main" id="{5E544931-D5A2-A9C7-7FE4-A4BDA34EA583}"/>
                </a:ext>
              </a:extLst>
            </p:cNvPr>
            <p:cNvSpPr txBox="1"/>
            <p:nvPr/>
          </p:nvSpPr>
          <p:spPr>
            <a:xfrm>
              <a:off x="1584174" y="2137370"/>
              <a:ext cx="914400" cy="307777"/>
            </a:xfrm>
            <a:prstGeom prst="rect">
              <a:avLst/>
            </a:prstGeom>
            <a:noFill/>
          </p:spPr>
          <p:txBody>
            <a:bodyPr wrap="square" rtlCol="0">
              <a:spAutoFit/>
            </a:bodyPr>
            <a:lstStyle/>
            <a:p>
              <a:r>
                <a:rPr lang="et-EE" sz="1400" dirty="0">
                  <a:latin typeface="Congenial" panose="020B0604020202020204" pitchFamily="2" charset="0"/>
                </a:rPr>
                <a:t>ground</a:t>
              </a:r>
              <a:endParaRPr lang="en-GB" sz="1400" dirty="0">
                <a:latin typeface="Congenial" panose="020B0604020202020204" pitchFamily="2" charset="0"/>
              </a:endParaRPr>
            </a:p>
          </p:txBody>
        </p:sp>
      </p:grpSp>
    </p:spTree>
    <p:extLst>
      <p:ext uri="{BB962C8B-B14F-4D97-AF65-F5344CB8AC3E}">
        <p14:creationId xmlns:p14="http://schemas.microsoft.com/office/powerpoint/2010/main" val="3578529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C34AF930-AD65-4FFA-9970-13AAAF424DEB}"/>
              </a:ext>
            </a:extLst>
          </p:cNvPr>
          <p:cNvSpPr>
            <a:spLocks noGrp="1" noChangeArrowheads="1"/>
          </p:cNvSpPr>
          <p:nvPr>
            <p:ph type="title"/>
          </p:nvPr>
        </p:nvSpPr>
        <p:spPr/>
        <p:txBody>
          <a:bodyPr/>
          <a:lstStyle/>
          <a:p>
            <a:pPr algn="ctr" eaLnBrk="1" hangingPunct="1"/>
            <a:r>
              <a:rPr lang="et-EE" altLang="en-US" dirty="0"/>
              <a:t>Silmaliigutuste mõõtmiseks saab kasutada ka </a:t>
            </a:r>
            <a:r>
              <a:rPr lang="et-EE" altLang="en-US" dirty="0" err="1"/>
              <a:t>elektrookulograafiat</a:t>
            </a:r>
            <a:r>
              <a:rPr lang="et-EE" altLang="en-US" dirty="0"/>
              <a:t> (EOG)</a:t>
            </a:r>
            <a:endParaRPr lang="en-GB" altLang="en-US" dirty="0"/>
          </a:p>
        </p:txBody>
      </p:sp>
      <p:sp>
        <p:nvSpPr>
          <p:cNvPr id="5" name="Content Placeholder 2">
            <a:extLst>
              <a:ext uri="{FF2B5EF4-FFF2-40B4-BE49-F238E27FC236}">
                <a16:creationId xmlns:a16="http://schemas.microsoft.com/office/drawing/2014/main" id="{7FFD4CD9-D0C9-40C2-9358-5D3253500673}"/>
              </a:ext>
            </a:extLst>
          </p:cNvPr>
          <p:cNvSpPr>
            <a:spLocks noGrp="1" noChangeArrowheads="1"/>
          </p:cNvSpPr>
          <p:nvPr>
            <p:ph idx="1"/>
          </p:nvPr>
        </p:nvSpPr>
        <p:spPr>
          <a:xfrm>
            <a:off x="6934200" y="2322214"/>
            <a:ext cx="4876800" cy="3743892"/>
          </a:xfrm>
        </p:spPr>
        <p:txBody>
          <a:bodyPr>
            <a:normAutofit/>
          </a:bodyPr>
          <a:lstStyle/>
          <a:p>
            <a:pPr marL="0" indent="0" eaLnBrk="1" hangingPunct="1">
              <a:buFont typeface="Arial" panose="020B0604020202020204" pitchFamily="34" charset="0"/>
              <a:buNone/>
            </a:pPr>
            <a:r>
              <a:rPr lang="et-EE" altLang="en-US" sz="2400" dirty="0">
                <a:latin typeface="+mj-lt"/>
                <a:cs typeface="Arial" panose="020B0604020202020204" pitchFamily="34" charset="0"/>
              </a:rPr>
              <a:t>Reetina ja sarvkesta potentsiaalide vahe võib aja jooksul muutuda, sõltudes näiteks silmarakkude adapteerumisest ja väsimusest. </a:t>
            </a:r>
          </a:p>
          <a:p>
            <a:pPr marL="0" indent="0" eaLnBrk="1" hangingPunct="1">
              <a:buFont typeface="Arial" panose="020B0604020202020204" pitchFamily="34" charset="0"/>
              <a:buNone/>
            </a:pPr>
            <a:endParaRPr lang="et-EE" altLang="en-US" sz="2400" dirty="0">
              <a:latin typeface="+mj-lt"/>
              <a:cs typeface="Arial" panose="020B0604020202020204" pitchFamily="34" charset="0"/>
            </a:endParaRPr>
          </a:p>
          <a:p>
            <a:pPr marL="0" indent="0" eaLnBrk="1" hangingPunct="1">
              <a:buFont typeface="Arial" panose="020B0604020202020204" pitchFamily="34" charset="0"/>
              <a:buNone/>
            </a:pPr>
            <a:r>
              <a:rPr lang="et-EE" altLang="en-US" sz="2400" dirty="0">
                <a:latin typeface="+mj-lt"/>
                <a:cs typeface="Arial" panose="020B0604020202020204" pitchFamily="34" charset="0"/>
              </a:rPr>
              <a:t>Sarnaselt sarvkesta peegeldust kasutavate meetoditega tuleks sellegi meetodi puhul iga katseisikuga läbi viia näole asetatud elektroodide kalibreerimine.</a:t>
            </a:r>
          </a:p>
        </p:txBody>
      </p:sp>
      <p:sp>
        <p:nvSpPr>
          <p:cNvPr id="4" name="Rectangle 3">
            <a:extLst>
              <a:ext uri="{FF2B5EF4-FFF2-40B4-BE49-F238E27FC236}">
                <a16:creationId xmlns:a16="http://schemas.microsoft.com/office/drawing/2014/main" id="{F3F6960A-AEA1-4A53-9BD6-105E05307B9B}"/>
              </a:ext>
            </a:extLst>
          </p:cNvPr>
          <p:cNvSpPr/>
          <p:nvPr/>
        </p:nvSpPr>
        <p:spPr>
          <a:xfrm>
            <a:off x="1114425" y="6066106"/>
            <a:ext cx="2861040" cy="369332"/>
          </a:xfrm>
          <a:prstGeom prst="rect">
            <a:avLst/>
          </a:prstGeom>
        </p:spPr>
        <p:txBody>
          <a:bodyPr wrap="none">
            <a:spAutoFit/>
          </a:bodyPr>
          <a:lstStyle/>
          <a:p>
            <a:r>
              <a:rPr lang="et-EE" dirty="0">
                <a:latin typeface="+mj-lt"/>
              </a:rPr>
              <a:t>(</a:t>
            </a:r>
            <a:r>
              <a:rPr lang="en-GB" dirty="0">
                <a:latin typeface="+mj-lt"/>
              </a:rPr>
              <a:t>Stern, Ray, &amp; Quigley</a:t>
            </a:r>
            <a:r>
              <a:rPr lang="et-EE" dirty="0">
                <a:latin typeface="+mj-lt"/>
              </a:rPr>
              <a:t>, </a:t>
            </a:r>
            <a:r>
              <a:rPr lang="en-GB" dirty="0">
                <a:latin typeface="+mj-lt"/>
              </a:rPr>
              <a:t>2001) </a:t>
            </a:r>
          </a:p>
        </p:txBody>
      </p:sp>
      <p:pic>
        <p:nvPicPr>
          <p:cNvPr id="2" name="Picture 1">
            <a:extLst>
              <a:ext uri="{FF2B5EF4-FFF2-40B4-BE49-F238E27FC236}">
                <a16:creationId xmlns:a16="http://schemas.microsoft.com/office/drawing/2014/main" id="{82B35521-728D-4AB1-9CAE-57CE4EC23928}"/>
              </a:ext>
            </a:extLst>
          </p:cNvPr>
          <p:cNvPicPr>
            <a:picLocks noChangeAspect="1"/>
          </p:cNvPicPr>
          <p:nvPr/>
        </p:nvPicPr>
        <p:blipFill>
          <a:blip r:embed="rId3"/>
          <a:stretch>
            <a:fillRect/>
          </a:stretch>
        </p:blipFill>
        <p:spPr>
          <a:xfrm>
            <a:off x="830406" y="2034706"/>
            <a:ext cx="5529696" cy="3859537"/>
          </a:xfrm>
          <a:prstGeom prst="rect">
            <a:avLst/>
          </a:prstGeom>
        </p:spPr>
      </p:pic>
      <p:grpSp>
        <p:nvGrpSpPr>
          <p:cNvPr id="3" name="Group 2">
            <a:extLst>
              <a:ext uri="{FF2B5EF4-FFF2-40B4-BE49-F238E27FC236}">
                <a16:creationId xmlns:a16="http://schemas.microsoft.com/office/drawing/2014/main" id="{D14316D4-FBB8-91E6-761E-4060C0962377}"/>
              </a:ext>
            </a:extLst>
          </p:cNvPr>
          <p:cNvGrpSpPr/>
          <p:nvPr/>
        </p:nvGrpSpPr>
        <p:grpSpPr>
          <a:xfrm>
            <a:off x="1114425" y="2032794"/>
            <a:ext cx="2011080" cy="1291630"/>
            <a:chOff x="1584174" y="2137370"/>
            <a:chExt cx="2011080" cy="1291630"/>
          </a:xfrm>
        </p:grpSpPr>
        <p:sp>
          <p:nvSpPr>
            <p:cNvPr id="6" name="Oval 5">
              <a:extLst>
                <a:ext uri="{FF2B5EF4-FFF2-40B4-BE49-F238E27FC236}">
                  <a16:creationId xmlns:a16="http://schemas.microsoft.com/office/drawing/2014/main" id="{18699151-7D51-214E-1B77-DAE3C2251C77}"/>
                </a:ext>
              </a:extLst>
            </p:cNvPr>
            <p:cNvSpPr/>
            <p:nvPr/>
          </p:nvSpPr>
          <p:spPr>
            <a:xfrm>
              <a:off x="3449782" y="3293919"/>
              <a:ext cx="145472" cy="13508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a:extLst>
                <a:ext uri="{FF2B5EF4-FFF2-40B4-BE49-F238E27FC236}">
                  <a16:creationId xmlns:a16="http://schemas.microsoft.com/office/drawing/2014/main" id="{AD935DC0-73D0-D6C9-413C-157677B9876E}"/>
                </a:ext>
              </a:extLst>
            </p:cNvPr>
            <p:cNvCxnSpPr/>
            <p:nvPr/>
          </p:nvCxnSpPr>
          <p:spPr>
            <a:xfrm>
              <a:off x="2608118" y="2447059"/>
              <a:ext cx="914400" cy="9144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661F949A-F596-A7D6-3CBE-55E9AC78806B}"/>
                </a:ext>
              </a:extLst>
            </p:cNvPr>
            <p:cNvSpPr txBox="1"/>
            <p:nvPr/>
          </p:nvSpPr>
          <p:spPr>
            <a:xfrm>
              <a:off x="1584174" y="2137370"/>
              <a:ext cx="914400" cy="307777"/>
            </a:xfrm>
            <a:prstGeom prst="rect">
              <a:avLst/>
            </a:prstGeom>
            <a:noFill/>
          </p:spPr>
          <p:txBody>
            <a:bodyPr wrap="square" rtlCol="0">
              <a:spAutoFit/>
            </a:bodyPr>
            <a:lstStyle/>
            <a:p>
              <a:r>
                <a:rPr lang="et-EE" sz="1400" dirty="0">
                  <a:latin typeface="Congenial" panose="020B0604020202020204" pitchFamily="2" charset="0"/>
                </a:rPr>
                <a:t>ground</a:t>
              </a:r>
              <a:endParaRPr lang="en-GB" sz="1400" dirty="0">
                <a:latin typeface="Congenial" panose="020B0604020202020204" pitchFamily="2" charset="0"/>
              </a:endParaRPr>
            </a:p>
          </p:txBody>
        </p:sp>
      </p:grpSp>
    </p:spTree>
    <p:extLst>
      <p:ext uri="{BB962C8B-B14F-4D97-AF65-F5344CB8AC3E}">
        <p14:creationId xmlns:p14="http://schemas.microsoft.com/office/powerpoint/2010/main" val="3908652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26EDDBFD-9622-4D03-9652-B08AB67F4E48}"/>
              </a:ext>
            </a:extLst>
          </p:cNvPr>
          <p:cNvSpPr>
            <a:spLocks noGrp="1" noChangeArrowheads="1"/>
          </p:cNvSpPr>
          <p:nvPr>
            <p:ph type="title"/>
          </p:nvPr>
        </p:nvSpPr>
        <p:spPr/>
        <p:txBody>
          <a:bodyPr>
            <a:normAutofit/>
          </a:bodyPr>
          <a:lstStyle/>
          <a:p>
            <a:pPr algn="ctr" eaLnBrk="1" hangingPunct="1"/>
            <a:r>
              <a:rPr lang="et-EE" altLang="en-US" sz="3600" dirty="0" err="1"/>
              <a:t>Purkinje</a:t>
            </a:r>
            <a:r>
              <a:rPr lang="et-EE" altLang="en-US" sz="3600" dirty="0"/>
              <a:t> peegelduse ja pupilli umbkaudsed paigutused üheksas </a:t>
            </a:r>
            <a:r>
              <a:rPr lang="et-EE" altLang="en-US" sz="3600" dirty="0" err="1"/>
              <a:t>kalibratsioonipunktis</a:t>
            </a:r>
            <a:r>
              <a:rPr lang="et-EE" altLang="en-US" sz="3600" dirty="0"/>
              <a:t> </a:t>
            </a:r>
            <a:endParaRPr lang="en-GB" altLang="en-US" sz="3600" dirty="0"/>
          </a:p>
        </p:txBody>
      </p:sp>
      <p:pic>
        <p:nvPicPr>
          <p:cNvPr id="13315" name="Picture 3">
            <a:extLst>
              <a:ext uri="{FF2B5EF4-FFF2-40B4-BE49-F238E27FC236}">
                <a16:creationId xmlns:a16="http://schemas.microsoft.com/office/drawing/2014/main" id="{29857466-54EE-48FC-8977-3E338B125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7285" y="2083597"/>
            <a:ext cx="5767379" cy="3902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Rectangle 4">
            <a:extLst>
              <a:ext uri="{FF2B5EF4-FFF2-40B4-BE49-F238E27FC236}">
                <a16:creationId xmlns:a16="http://schemas.microsoft.com/office/drawing/2014/main" id="{AC0866A9-5E8C-4713-84B0-5F9F7237D696}"/>
              </a:ext>
            </a:extLst>
          </p:cNvPr>
          <p:cNvSpPr>
            <a:spLocks noChangeArrowheads="1"/>
          </p:cNvSpPr>
          <p:nvPr/>
        </p:nvSpPr>
        <p:spPr bwMode="auto">
          <a:xfrm>
            <a:off x="1835150" y="6183160"/>
            <a:ext cx="1898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t-EE" altLang="en-US" sz="1800">
                <a:latin typeface="+mj-lt"/>
                <a:cs typeface="Arial" panose="020B0604020202020204" pitchFamily="34" charset="0"/>
              </a:rPr>
              <a:t>(Duchowski, 2007)</a:t>
            </a:r>
            <a:endParaRPr lang="en-GB" altLang="en-US" sz="1800">
              <a:latin typeface="+mj-lt"/>
            </a:endParaRPr>
          </a:p>
        </p:txBody>
      </p:sp>
      <p:sp>
        <p:nvSpPr>
          <p:cNvPr id="2" name="TextBox 1">
            <a:extLst>
              <a:ext uri="{FF2B5EF4-FFF2-40B4-BE49-F238E27FC236}">
                <a16:creationId xmlns:a16="http://schemas.microsoft.com/office/drawing/2014/main" id="{CA1F1E3B-4AB8-4F20-9AB5-58C72639B986}"/>
              </a:ext>
            </a:extLst>
          </p:cNvPr>
          <p:cNvSpPr txBox="1"/>
          <p:nvPr/>
        </p:nvSpPr>
        <p:spPr>
          <a:xfrm>
            <a:off x="7077075" y="2002307"/>
            <a:ext cx="4819650" cy="3416320"/>
          </a:xfrm>
          <a:prstGeom prst="rect">
            <a:avLst/>
          </a:prstGeom>
          <a:noFill/>
        </p:spPr>
        <p:txBody>
          <a:bodyPr wrap="square" rtlCol="0">
            <a:spAutoFit/>
          </a:bodyPr>
          <a:lstStyle/>
          <a:p>
            <a:r>
              <a:rPr lang="et-EE" sz="2400" dirty="0">
                <a:latin typeface="+mj-lt"/>
              </a:rPr>
              <a:t>Kalibreerimisel juhendatakse katseisikut vaatlema ekraani nägemisvälja erinevatesse punktidesse. Silmaandur registreerib katseisikute silmaandmed neis punktides, mille alusel on võimalik tuletada katseisiku pilgusuunale vastavad liikumised ka punktide vahele jäävas piirkonnas.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Facilities | Cleveland State University">
            <a:extLst>
              <a:ext uri="{FF2B5EF4-FFF2-40B4-BE49-F238E27FC236}">
                <a16:creationId xmlns:a16="http://schemas.microsoft.com/office/drawing/2014/main" id="{7981E5D7-6F96-4BEB-A60F-02DB90BDD4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580"/>
          <a:stretch/>
        </p:blipFill>
        <p:spPr bwMode="auto">
          <a:xfrm>
            <a:off x="2228753" y="517813"/>
            <a:ext cx="7734493" cy="5822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417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EAA60CF1-8662-4E04-AA03-0364F369DF98}"/>
              </a:ext>
            </a:extLst>
          </p:cNvPr>
          <p:cNvSpPr>
            <a:spLocks noGrp="1" noChangeArrowheads="1"/>
          </p:cNvSpPr>
          <p:nvPr>
            <p:ph type="title"/>
          </p:nvPr>
        </p:nvSpPr>
        <p:spPr/>
        <p:txBody>
          <a:bodyPr>
            <a:normAutofit fontScale="90000"/>
          </a:bodyPr>
          <a:lstStyle/>
          <a:p>
            <a:pPr algn="ctr" eaLnBrk="1" hangingPunct="1"/>
            <a:r>
              <a:rPr lang="et-EE" altLang="en-US" dirty="0"/>
              <a:t>Eksperimentaalpsühholoogia laboris kasutusel olevad </a:t>
            </a:r>
            <a:r>
              <a:rPr lang="et-EE" altLang="en-US" b="1" dirty="0"/>
              <a:t>sarvkesta peegeldust</a:t>
            </a:r>
            <a:r>
              <a:rPr lang="et-EE" altLang="en-US" dirty="0"/>
              <a:t> kasutavad silmaandurid</a:t>
            </a:r>
            <a:endParaRPr lang="en-GB" altLang="en-US" dirty="0"/>
          </a:p>
        </p:txBody>
      </p:sp>
      <p:pic>
        <p:nvPicPr>
          <p:cNvPr id="17410" name="Picture 2" descr="wikipedia for lab">
            <a:extLst>
              <a:ext uri="{FF2B5EF4-FFF2-40B4-BE49-F238E27FC236}">
                <a16:creationId xmlns:a16="http://schemas.microsoft.com/office/drawing/2014/main" id="{4CB10D7F-DA39-4D45-8CB3-A3F4E5951A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4471" y="2784848"/>
            <a:ext cx="3408302" cy="320262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42636EA-375B-4730-908F-76EE66E2E296}"/>
              </a:ext>
            </a:extLst>
          </p:cNvPr>
          <p:cNvGrpSpPr/>
          <p:nvPr/>
        </p:nvGrpSpPr>
        <p:grpSpPr>
          <a:xfrm>
            <a:off x="1099227" y="2497779"/>
            <a:ext cx="5807412" cy="3489698"/>
            <a:chOff x="1099226" y="2159473"/>
            <a:chExt cx="6973077" cy="3954463"/>
          </a:xfrm>
        </p:grpSpPr>
        <p:pic>
          <p:nvPicPr>
            <p:cNvPr id="14339" name="Picture 3">
              <a:extLst>
                <a:ext uri="{FF2B5EF4-FFF2-40B4-BE49-F238E27FC236}">
                  <a16:creationId xmlns:a16="http://schemas.microsoft.com/office/drawing/2014/main" id="{3EB3872E-DC16-4AB0-8DB9-6CA1BD8D3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878" y="2159473"/>
              <a:ext cx="6956425" cy="395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AAAF8E19-282E-4F7F-9D5C-66A2281969D1}"/>
                </a:ext>
              </a:extLst>
            </p:cNvPr>
            <p:cNvSpPr/>
            <p:nvPr/>
          </p:nvSpPr>
          <p:spPr>
            <a:xfrm>
              <a:off x="1099226" y="2208179"/>
              <a:ext cx="953310" cy="28404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B883B22C-9D4A-49E9-A517-7C938F6FC408}"/>
                </a:ext>
              </a:extLst>
            </p:cNvPr>
            <p:cNvSpPr/>
            <p:nvPr/>
          </p:nvSpPr>
          <p:spPr>
            <a:xfrm>
              <a:off x="4182066" y="4562273"/>
              <a:ext cx="586902" cy="1342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C34AF930-AD65-4FFA-9970-13AAAF424DEB}"/>
              </a:ext>
            </a:extLst>
          </p:cNvPr>
          <p:cNvSpPr>
            <a:spLocks noGrp="1" noChangeArrowheads="1"/>
          </p:cNvSpPr>
          <p:nvPr>
            <p:ph type="title"/>
          </p:nvPr>
        </p:nvSpPr>
        <p:spPr/>
        <p:txBody>
          <a:bodyPr/>
          <a:lstStyle/>
          <a:p>
            <a:pPr algn="ctr" eaLnBrk="1" hangingPunct="1"/>
            <a:r>
              <a:rPr lang="et-EE" altLang="en-US" dirty="0"/>
              <a:t>Toorandmete kvaliteeti mõjutavad tegurid</a:t>
            </a:r>
            <a:endParaRPr lang="en-GB" altLang="en-US" dirty="0"/>
          </a:p>
        </p:txBody>
      </p:sp>
      <p:sp>
        <p:nvSpPr>
          <p:cNvPr id="3" name="Content Placeholder 2">
            <a:extLst>
              <a:ext uri="{FF2B5EF4-FFF2-40B4-BE49-F238E27FC236}">
                <a16:creationId xmlns:a16="http://schemas.microsoft.com/office/drawing/2014/main" id="{3E509354-4FBA-4150-9FF4-022927F9EDF4}"/>
              </a:ext>
            </a:extLst>
          </p:cNvPr>
          <p:cNvSpPr>
            <a:spLocks noGrp="1"/>
          </p:cNvSpPr>
          <p:nvPr>
            <p:ph idx="1"/>
          </p:nvPr>
        </p:nvSpPr>
        <p:spPr/>
        <p:txBody>
          <a:bodyPr rtlCol="0">
            <a:normAutofit/>
          </a:bodyPr>
          <a:lstStyle/>
          <a:p>
            <a:pPr marL="0" indent="0" eaLnBrk="1" fontAlgn="auto" hangingPunct="1">
              <a:spcAft>
                <a:spcPts val="0"/>
              </a:spcAft>
              <a:buFont typeface="Arial" panose="020B0604020202020204" pitchFamily="34" charset="0"/>
              <a:buNone/>
              <a:defRPr/>
            </a:pPr>
            <a:r>
              <a:rPr lang="et-EE" dirty="0">
                <a:latin typeface="+mj-lt"/>
              </a:rPr>
              <a:t>Levinumad mõõtmisvigade allikad:</a:t>
            </a:r>
          </a:p>
          <a:p>
            <a:pPr eaLnBrk="1" fontAlgn="auto" hangingPunct="1">
              <a:spcAft>
                <a:spcPts val="0"/>
              </a:spcAft>
              <a:defRPr/>
            </a:pPr>
            <a:r>
              <a:rPr lang="et-EE" dirty="0">
                <a:latin typeface="+mj-lt"/>
              </a:rPr>
              <a:t>mõõtmine on teostatud nii, et </a:t>
            </a:r>
            <a:r>
              <a:rPr lang="et-EE" b="1" dirty="0">
                <a:latin typeface="+mj-lt"/>
              </a:rPr>
              <a:t>katseisiku näos on teisigi peegeldavaid objekte</a:t>
            </a:r>
            <a:r>
              <a:rPr lang="et-EE" dirty="0">
                <a:latin typeface="+mj-lt"/>
              </a:rPr>
              <a:t> (sh kontaktläätsed ja prillid);</a:t>
            </a:r>
          </a:p>
          <a:p>
            <a:pPr eaLnBrk="1" fontAlgn="auto" hangingPunct="1">
              <a:spcAft>
                <a:spcPts val="0"/>
              </a:spcAft>
              <a:defRPr/>
            </a:pPr>
            <a:r>
              <a:rPr lang="et-EE" dirty="0">
                <a:latin typeface="+mj-lt"/>
              </a:rPr>
              <a:t>katseisikul on </a:t>
            </a:r>
            <a:r>
              <a:rPr lang="et-EE" b="1" dirty="0">
                <a:latin typeface="+mj-lt"/>
              </a:rPr>
              <a:t>tugev silmameik </a:t>
            </a:r>
            <a:r>
              <a:rPr lang="et-EE" dirty="0">
                <a:latin typeface="+mj-lt"/>
              </a:rPr>
              <a:t>või ka </a:t>
            </a:r>
            <a:r>
              <a:rPr lang="et-EE" b="1" dirty="0">
                <a:latin typeface="+mj-lt"/>
              </a:rPr>
              <a:t>loomulikult pikad ja tumedad ripsmed;</a:t>
            </a:r>
            <a:endParaRPr lang="et-EE" dirty="0">
              <a:latin typeface="+mj-lt"/>
            </a:endParaRPr>
          </a:p>
          <a:p>
            <a:pPr eaLnBrk="1" fontAlgn="auto" hangingPunct="1">
              <a:spcAft>
                <a:spcPts val="0"/>
              </a:spcAft>
              <a:defRPr/>
            </a:pPr>
            <a:r>
              <a:rPr lang="et-EE" b="1" dirty="0">
                <a:latin typeface="+mj-lt"/>
              </a:rPr>
              <a:t>katseisiku suured liigutused </a:t>
            </a:r>
            <a:r>
              <a:rPr lang="et-EE" dirty="0">
                <a:latin typeface="+mj-lt"/>
              </a:rPr>
              <a:t>(liigutuste vähendamiseks sobib lõuarest)</a:t>
            </a:r>
            <a:r>
              <a:rPr lang="et-EE" b="1" dirty="0">
                <a:latin typeface="+mj-lt"/>
              </a:rPr>
              <a:t>;</a:t>
            </a:r>
          </a:p>
          <a:p>
            <a:pPr eaLnBrk="1" fontAlgn="auto" hangingPunct="1">
              <a:spcAft>
                <a:spcPts val="0"/>
              </a:spcAft>
              <a:defRPr/>
            </a:pPr>
            <a:r>
              <a:rPr lang="et-EE" b="1" dirty="0">
                <a:latin typeface="+mj-lt"/>
              </a:rPr>
              <a:t>katseruumi valgustus </a:t>
            </a:r>
            <a:r>
              <a:rPr lang="et-EE" dirty="0">
                <a:latin typeface="+mj-lt"/>
              </a:rPr>
              <a:t>(ühtlaselt valgustatud, mitte liiga pime või ülevalgustatud)</a:t>
            </a:r>
            <a:r>
              <a:rPr lang="et-EE" b="1" dirty="0">
                <a:latin typeface="+mj-lt"/>
              </a:rPr>
              <a:t>.</a:t>
            </a:r>
          </a:p>
          <a:p>
            <a:pPr eaLnBrk="1" fontAlgn="auto" hangingPunct="1">
              <a:spcAft>
                <a:spcPts val="0"/>
              </a:spcAft>
              <a:defRPr/>
            </a:pPr>
            <a:endParaRPr lang="et-EE" dirty="0">
              <a:latin typeface="+mj-lt"/>
            </a:endParaRPr>
          </a:p>
        </p:txBody>
      </p:sp>
      <p:sp>
        <p:nvSpPr>
          <p:cNvPr id="15364" name="Rectangle 3">
            <a:extLst>
              <a:ext uri="{FF2B5EF4-FFF2-40B4-BE49-F238E27FC236}">
                <a16:creationId xmlns:a16="http://schemas.microsoft.com/office/drawing/2014/main" id="{19A76D78-860A-4DF6-B9D2-1AF7A39183BD}"/>
              </a:ext>
            </a:extLst>
          </p:cNvPr>
          <p:cNvSpPr>
            <a:spLocks noChangeArrowheads="1"/>
          </p:cNvSpPr>
          <p:nvPr/>
        </p:nvSpPr>
        <p:spPr bwMode="auto">
          <a:xfrm>
            <a:off x="7616825" y="6122988"/>
            <a:ext cx="40309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None/>
            </a:pPr>
            <a:r>
              <a:rPr lang="et-EE" altLang="en-US" sz="1800" dirty="0">
                <a:latin typeface="+mj-lt"/>
                <a:cs typeface="Arial" panose="020B0604020202020204" pitchFamily="34" charset="0"/>
              </a:rPr>
              <a:t>(</a:t>
            </a:r>
            <a:r>
              <a:rPr lang="et-EE" altLang="en-US" sz="1800" dirty="0" err="1">
                <a:latin typeface="+mj-lt"/>
                <a:cs typeface="Arial" panose="020B0604020202020204" pitchFamily="34" charset="0"/>
              </a:rPr>
              <a:t>Duchowski</a:t>
            </a:r>
            <a:r>
              <a:rPr lang="et-EE" altLang="en-US" sz="1800" dirty="0">
                <a:latin typeface="+mj-lt"/>
                <a:cs typeface="Arial" panose="020B0604020202020204" pitchFamily="34" charset="0"/>
              </a:rPr>
              <a:t>, 2007; </a:t>
            </a:r>
            <a:r>
              <a:rPr lang="et-EE" sz="1800" dirty="0" err="1">
                <a:latin typeface="+mj-lt"/>
                <a:ea typeface="Calibri" panose="020F0502020204030204" pitchFamily="34" charset="0"/>
                <a:cs typeface="Arial" panose="020B0604020202020204" pitchFamily="34" charset="0"/>
              </a:rPr>
              <a:t>Holmqvist</a:t>
            </a:r>
            <a:r>
              <a:rPr lang="et-EE" sz="1800" dirty="0">
                <a:latin typeface="+mj-lt"/>
                <a:ea typeface="Calibri" panose="020F0502020204030204" pitchFamily="34" charset="0"/>
                <a:cs typeface="Arial" panose="020B0604020202020204" pitchFamily="34" charset="0"/>
              </a:rPr>
              <a:t> et </a:t>
            </a:r>
            <a:r>
              <a:rPr lang="et-EE" sz="1800" dirty="0" err="1">
                <a:latin typeface="+mj-lt"/>
                <a:ea typeface="Calibri" panose="020F0502020204030204" pitchFamily="34" charset="0"/>
                <a:cs typeface="Arial" panose="020B0604020202020204" pitchFamily="34" charset="0"/>
              </a:rPr>
              <a:t>al</a:t>
            </a:r>
            <a:r>
              <a:rPr lang="et-EE" sz="1800" dirty="0">
                <a:latin typeface="+mj-lt"/>
                <a:ea typeface="Calibri" panose="020F0502020204030204" pitchFamily="34" charset="0"/>
                <a:cs typeface="Arial" panose="020B0604020202020204" pitchFamily="34" charset="0"/>
              </a:rPr>
              <a:t>., 2012</a:t>
            </a:r>
            <a:r>
              <a:rPr lang="et-EE" altLang="en-US" sz="1800" dirty="0">
                <a:latin typeface="+mj-lt"/>
                <a:cs typeface="Arial" panose="020B0604020202020204" pitchFamily="34" charset="0"/>
              </a:rPr>
              <a:t>)</a:t>
            </a:r>
            <a:endParaRPr lang="en-GB" altLang="en-US" sz="1800" dirty="0">
              <a:latin typeface="+mj-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CE304C-E027-44A4-BC26-D82069FB9D35}"/>
              </a:ext>
            </a:extLst>
          </p:cNvPr>
          <p:cNvPicPr>
            <a:picLocks noChangeAspect="1"/>
          </p:cNvPicPr>
          <p:nvPr/>
        </p:nvPicPr>
        <p:blipFill>
          <a:blip r:embed="rId3"/>
          <a:stretch>
            <a:fillRect/>
          </a:stretch>
        </p:blipFill>
        <p:spPr>
          <a:xfrm>
            <a:off x="1549784" y="1936175"/>
            <a:ext cx="6148274" cy="4648380"/>
          </a:xfrm>
          <a:prstGeom prst="rect">
            <a:avLst/>
          </a:prstGeom>
        </p:spPr>
      </p:pic>
      <p:sp>
        <p:nvSpPr>
          <p:cNvPr id="12" name="Title 1">
            <a:extLst>
              <a:ext uri="{FF2B5EF4-FFF2-40B4-BE49-F238E27FC236}">
                <a16:creationId xmlns:a16="http://schemas.microsoft.com/office/drawing/2014/main" id="{CA9CFE09-4B82-4B46-ABFE-7B39478145DE}"/>
              </a:ext>
            </a:extLst>
          </p:cNvPr>
          <p:cNvSpPr txBox="1">
            <a:spLocks noChangeArrowheads="1"/>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t-EE" altLang="en-US"/>
              <a:t>Toorandmete kvaliteeti mõjutavad tegurid</a:t>
            </a:r>
            <a:endParaRPr lang="en-GB" altLang="en-US" dirty="0"/>
          </a:p>
        </p:txBody>
      </p:sp>
      <p:sp>
        <p:nvSpPr>
          <p:cNvPr id="10" name="Rectangle 9">
            <a:extLst>
              <a:ext uri="{FF2B5EF4-FFF2-40B4-BE49-F238E27FC236}">
                <a16:creationId xmlns:a16="http://schemas.microsoft.com/office/drawing/2014/main" id="{A8A4C9BB-C4D3-4195-9741-7D369B7392DE}"/>
              </a:ext>
            </a:extLst>
          </p:cNvPr>
          <p:cNvSpPr/>
          <p:nvPr/>
        </p:nvSpPr>
        <p:spPr>
          <a:xfrm>
            <a:off x="8017906" y="2151013"/>
            <a:ext cx="3857627" cy="3046988"/>
          </a:xfrm>
          <a:prstGeom prst="rect">
            <a:avLst/>
          </a:prstGeom>
        </p:spPr>
        <p:txBody>
          <a:bodyPr wrap="square">
            <a:spAutoFit/>
          </a:bodyPr>
          <a:lstStyle/>
          <a:p>
            <a:r>
              <a:rPr lang="en-GB" sz="2400" dirty="0" err="1">
                <a:solidFill>
                  <a:srgbClr val="FF0000"/>
                </a:solidFill>
                <a:latin typeface="+mj-lt"/>
              </a:rPr>
              <a:t>Nyquisti-Shannoni</a:t>
            </a:r>
            <a:r>
              <a:rPr lang="en-GB" sz="2400" dirty="0">
                <a:solidFill>
                  <a:srgbClr val="FF0000"/>
                </a:solidFill>
                <a:latin typeface="+mj-lt"/>
              </a:rPr>
              <a:t> </a:t>
            </a:r>
            <a:r>
              <a:rPr lang="en-GB" sz="2400" dirty="0" err="1">
                <a:solidFill>
                  <a:srgbClr val="FF0000"/>
                </a:solidFill>
                <a:latin typeface="+mj-lt"/>
              </a:rPr>
              <a:t>teoreem</a:t>
            </a:r>
            <a:endParaRPr lang="en-GB" sz="2400" dirty="0">
              <a:solidFill>
                <a:srgbClr val="FF0000"/>
              </a:solidFill>
              <a:latin typeface="+mj-lt"/>
            </a:endParaRPr>
          </a:p>
          <a:p>
            <a:endParaRPr lang="et-EE" sz="2400" dirty="0">
              <a:solidFill>
                <a:srgbClr val="202122"/>
              </a:solidFill>
              <a:latin typeface="+mj-lt"/>
            </a:endParaRPr>
          </a:p>
          <a:p>
            <a:r>
              <a:rPr lang="et-EE" sz="2400" dirty="0">
                <a:solidFill>
                  <a:srgbClr val="202122"/>
                </a:solidFill>
                <a:latin typeface="+mj-lt"/>
              </a:rPr>
              <a:t>Usaldusväärseks</a:t>
            </a:r>
            <a:r>
              <a:rPr lang="en-GB" sz="2400" dirty="0">
                <a:solidFill>
                  <a:srgbClr val="202122"/>
                </a:solidFill>
                <a:latin typeface="+mj-lt"/>
              </a:rPr>
              <a:t> </a:t>
            </a:r>
            <a:r>
              <a:rPr lang="en-GB" sz="2400" dirty="0" err="1">
                <a:solidFill>
                  <a:srgbClr val="202122"/>
                </a:solidFill>
                <a:latin typeface="+mj-lt"/>
              </a:rPr>
              <a:t>signaali</a:t>
            </a:r>
            <a:r>
              <a:rPr lang="en-GB" sz="2400" dirty="0">
                <a:solidFill>
                  <a:srgbClr val="202122"/>
                </a:solidFill>
                <a:latin typeface="+mj-lt"/>
              </a:rPr>
              <a:t> </a:t>
            </a:r>
            <a:r>
              <a:rPr lang="en-GB" sz="2400" dirty="0" err="1">
                <a:solidFill>
                  <a:srgbClr val="202122"/>
                </a:solidFill>
                <a:latin typeface="+mj-lt"/>
              </a:rPr>
              <a:t>rekonstrueerimiseks</a:t>
            </a:r>
            <a:r>
              <a:rPr lang="en-GB" sz="2400" dirty="0">
                <a:solidFill>
                  <a:srgbClr val="202122"/>
                </a:solidFill>
                <a:latin typeface="+mj-lt"/>
              </a:rPr>
              <a:t> </a:t>
            </a:r>
            <a:r>
              <a:rPr lang="en-GB" sz="2400" dirty="0" err="1">
                <a:solidFill>
                  <a:srgbClr val="202122"/>
                </a:solidFill>
                <a:latin typeface="+mj-lt"/>
              </a:rPr>
              <a:t>peab</a:t>
            </a:r>
            <a:r>
              <a:rPr lang="et-EE" sz="2400" dirty="0">
                <a:solidFill>
                  <a:srgbClr val="202122"/>
                </a:solidFill>
                <a:latin typeface="+mj-lt"/>
              </a:rPr>
              <a:t> </a:t>
            </a:r>
            <a:r>
              <a:rPr lang="en-GB" sz="2400" dirty="0" err="1">
                <a:solidFill>
                  <a:srgbClr val="202122"/>
                </a:solidFill>
                <a:latin typeface="+mj-lt"/>
              </a:rPr>
              <a:t>diskreetimissagedus</a:t>
            </a:r>
            <a:r>
              <a:rPr lang="et-EE" sz="2400" dirty="0">
                <a:solidFill>
                  <a:srgbClr val="202122"/>
                </a:solidFill>
                <a:latin typeface="+mj-lt"/>
              </a:rPr>
              <a:t> olema vähemalt 2 korda suurem kui huvialuse signaali kõrgeim sagedus.</a:t>
            </a:r>
            <a:endParaRPr lang="en-GB" sz="2400" dirty="0">
              <a:latin typeface="+mj-lt"/>
            </a:endParaRPr>
          </a:p>
        </p:txBody>
      </p:sp>
      <p:pic>
        <p:nvPicPr>
          <p:cNvPr id="6" name="Picture 5" descr="Icon&#10;&#10;Description automatically generated">
            <a:hlinkClick r:id="rId4"/>
            <a:extLst>
              <a:ext uri="{FF2B5EF4-FFF2-40B4-BE49-F238E27FC236}">
                <a16:creationId xmlns:a16="http://schemas.microsoft.com/office/drawing/2014/main" id="{176C18CC-D233-6818-33E7-61DD638F2A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958" y="5712007"/>
            <a:ext cx="899534" cy="872548"/>
          </a:xfrm>
          <a:prstGeom prst="rect">
            <a:avLst/>
          </a:prstGeom>
        </p:spPr>
      </p:pic>
    </p:spTree>
    <p:extLst>
      <p:ext uri="{BB962C8B-B14F-4D97-AF65-F5344CB8AC3E}">
        <p14:creationId xmlns:p14="http://schemas.microsoft.com/office/powerpoint/2010/main" val="1531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Tracking the Gaze | Art21 Magazine">
            <a:extLst>
              <a:ext uri="{FF2B5EF4-FFF2-40B4-BE49-F238E27FC236}">
                <a16:creationId xmlns:a16="http://schemas.microsoft.com/office/drawing/2014/main" id="{A64861C9-47D1-4950-A633-2AF44C725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100" y="0"/>
            <a:ext cx="9321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882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E0CD1-53C8-4965-865F-6D382F4DFA6F}"/>
              </a:ext>
            </a:extLst>
          </p:cNvPr>
          <p:cNvSpPr>
            <a:spLocks noGrp="1"/>
          </p:cNvSpPr>
          <p:nvPr>
            <p:ph type="title"/>
          </p:nvPr>
        </p:nvSpPr>
        <p:spPr>
          <a:xfrm>
            <a:off x="838200" y="452219"/>
            <a:ext cx="10515600" cy="1325563"/>
          </a:xfrm>
        </p:spPr>
        <p:txBody>
          <a:bodyPr rtlCol="0">
            <a:normAutofit/>
          </a:bodyPr>
          <a:lstStyle/>
          <a:p>
            <a:pPr algn="ctr" eaLnBrk="1" fontAlgn="auto" hangingPunct="1">
              <a:spcAft>
                <a:spcPts val="0"/>
              </a:spcAft>
              <a:defRPr/>
            </a:pPr>
            <a:r>
              <a:rPr lang="et-EE" dirty="0"/>
              <a:t>Silmalihased ja neid </a:t>
            </a:r>
            <a:r>
              <a:rPr lang="et-EE" dirty="0" err="1"/>
              <a:t>innerveerivad</a:t>
            </a:r>
            <a:r>
              <a:rPr lang="et-EE" dirty="0"/>
              <a:t> </a:t>
            </a:r>
            <a:r>
              <a:rPr lang="et-EE" dirty="0" err="1"/>
              <a:t>kraniaalnärvid</a:t>
            </a:r>
            <a:endParaRPr lang="en-GB" dirty="0"/>
          </a:p>
        </p:txBody>
      </p:sp>
      <p:pic>
        <p:nvPicPr>
          <p:cNvPr id="3074" name="Picture 2" descr="Prillid, mis treenivad silmalihaseid | Telegram">
            <a:extLst>
              <a:ext uri="{FF2B5EF4-FFF2-40B4-BE49-F238E27FC236}">
                <a16:creationId xmlns:a16="http://schemas.microsoft.com/office/drawing/2014/main" id="{3C57B068-78B6-414D-883D-6A0C13E8A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772" y="1970262"/>
            <a:ext cx="4907171" cy="367675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Kraniaalnärvide anatoomia. Kraniaalnärvid ja nende innervatsiooni piirkonnad">
            <a:extLst>
              <a:ext uri="{FF2B5EF4-FFF2-40B4-BE49-F238E27FC236}">
                <a16:creationId xmlns:a16="http://schemas.microsoft.com/office/drawing/2014/main" id="{0F6FEDA3-0952-41E0-BD04-13CC5EFD2A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1059" y="2096722"/>
            <a:ext cx="4949872" cy="3234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142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a:extLst>
              <a:ext uri="{FF2B5EF4-FFF2-40B4-BE49-F238E27FC236}">
                <a16:creationId xmlns:a16="http://schemas.microsoft.com/office/drawing/2014/main" id="{47B1C5F6-68C4-4F5B-B982-D66F83873E48}"/>
              </a:ext>
            </a:extLst>
          </p:cNvPr>
          <p:cNvPicPr>
            <a:picLocks noChangeAspect="1"/>
          </p:cNvPicPr>
          <p:nvPr/>
        </p:nvPicPr>
        <p:blipFill>
          <a:blip r:embed="rId3"/>
          <a:stretch>
            <a:fillRect/>
          </a:stretch>
        </p:blipFill>
        <p:spPr>
          <a:xfrm>
            <a:off x="762000" y="157162"/>
            <a:ext cx="8350607" cy="6543675"/>
          </a:xfrm>
          <a:prstGeom prst="rect">
            <a:avLst/>
          </a:prstGeom>
        </p:spPr>
      </p:pic>
      <p:sp>
        <p:nvSpPr>
          <p:cNvPr id="3" name="TextBox 2">
            <a:extLst>
              <a:ext uri="{FF2B5EF4-FFF2-40B4-BE49-F238E27FC236}">
                <a16:creationId xmlns:a16="http://schemas.microsoft.com/office/drawing/2014/main" id="{2AECC179-AAD8-4AF2-9686-441ECEDF6F26}"/>
              </a:ext>
            </a:extLst>
          </p:cNvPr>
          <p:cNvSpPr txBox="1"/>
          <p:nvPr/>
        </p:nvSpPr>
        <p:spPr>
          <a:xfrm>
            <a:off x="9372600" y="781050"/>
            <a:ext cx="2601803" cy="369332"/>
          </a:xfrm>
          <a:prstGeom prst="rect">
            <a:avLst/>
          </a:prstGeom>
          <a:noFill/>
        </p:spPr>
        <p:txBody>
          <a:bodyPr wrap="none" rtlCol="0">
            <a:spAutoFit/>
          </a:bodyPr>
          <a:lstStyle/>
          <a:p>
            <a:r>
              <a:rPr lang="et-EE" dirty="0">
                <a:latin typeface="+mj-lt"/>
              </a:rPr>
              <a:t>Professor </a:t>
            </a:r>
            <a:r>
              <a:rPr lang="en-GB" dirty="0">
                <a:latin typeface="+mj-lt"/>
                <a:hlinkClick r:id="rId4"/>
              </a:rPr>
              <a:t>Peter H. Schiller</a:t>
            </a:r>
            <a:endParaRPr lang="en-GB" dirty="0">
              <a:latin typeface="+mj-lt"/>
            </a:endParaRPr>
          </a:p>
        </p:txBody>
      </p:sp>
      <p:pic>
        <p:nvPicPr>
          <p:cNvPr id="4" name="Picture 3">
            <a:extLst>
              <a:ext uri="{FF2B5EF4-FFF2-40B4-BE49-F238E27FC236}">
                <a16:creationId xmlns:a16="http://schemas.microsoft.com/office/drawing/2014/main" id="{A0D114F7-1E01-4EB8-9737-9CEC63FCCE38}"/>
              </a:ext>
            </a:extLst>
          </p:cNvPr>
          <p:cNvPicPr>
            <a:picLocks noChangeAspect="1"/>
          </p:cNvPicPr>
          <p:nvPr/>
        </p:nvPicPr>
        <p:blipFill>
          <a:blip r:embed="rId5"/>
          <a:stretch>
            <a:fillRect/>
          </a:stretch>
        </p:blipFill>
        <p:spPr>
          <a:xfrm>
            <a:off x="9412845" y="1295400"/>
            <a:ext cx="2561558" cy="3495963"/>
          </a:xfrm>
          <a:prstGeom prst="rect">
            <a:avLst/>
          </a:prstGeom>
        </p:spPr>
      </p:pic>
      <p:sp>
        <p:nvSpPr>
          <p:cNvPr id="5" name="Rectangle 4">
            <a:hlinkClick r:id="rId2"/>
            <a:extLst>
              <a:ext uri="{FF2B5EF4-FFF2-40B4-BE49-F238E27FC236}">
                <a16:creationId xmlns:a16="http://schemas.microsoft.com/office/drawing/2014/main" id="{91BA61F9-5BB2-4F5F-8A93-58ACFC291323}"/>
              </a:ext>
            </a:extLst>
          </p:cNvPr>
          <p:cNvSpPr/>
          <p:nvPr/>
        </p:nvSpPr>
        <p:spPr>
          <a:xfrm>
            <a:off x="9412845" y="4936381"/>
            <a:ext cx="3024908" cy="923330"/>
          </a:xfrm>
          <a:prstGeom prst="rect">
            <a:avLst/>
          </a:prstGeom>
        </p:spPr>
        <p:txBody>
          <a:bodyPr wrap="square">
            <a:spAutoFit/>
          </a:bodyPr>
          <a:lstStyle/>
          <a:p>
            <a:r>
              <a:rPr lang="en-GB" dirty="0">
                <a:solidFill>
                  <a:srgbClr val="202122"/>
                </a:solidFill>
                <a:latin typeface="+mj-lt"/>
                <a:hlinkClick r:id="rId2"/>
              </a:rPr>
              <a:t>Massachusettsi </a:t>
            </a:r>
            <a:r>
              <a:rPr lang="en-GB" dirty="0" err="1">
                <a:solidFill>
                  <a:srgbClr val="202122"/>
                </a:solidFill>
                <a:latin typeface="+mj-lt"/>
                <a:hlinkClick r:id="rId2"/>
              </a:rPr>
              <a:t>Tehnoloogiainstituu</a:t>
            </a:r>
            <a:r>
              <a:rPr lang="et-EE" dirty="0">
                <a:solidFill>
                  <a:srgbClr val="202122"/>
                </a:solidFill>
                <a:latin typeface="+mj-lt"/>
                <a:hlinkClick r:id="rId2"/>
              </a:rPr>
              <a:t>di </a:t>
            </a:r>
          </a:p>
          <a:p>
            <a:r>
              <a:rPr lang="et-EE" dirty="0">
                <a:solidFill>
                  <a:srgbClr val="202122"/>
                </a:solidFill>
                <a:latin typeface="+mj-lt"/>
                <a:hlinkClick r:id="rId2"/>
              </a:rPr>
              <a:t>avatud kursus</a:t>
            </a:r>
            <a:endParaRPr lang="en-GB" dirty="0">
              <a:latin typeface="+mj-lt"/>
            </a:endParaRPr>
          </a:p>
        </p:txBody>
      </p:sp>
      <p:pic>
        <p:nvPicPr>
          <p:cNvPr id="9" name="Picture 8" descr="Icon&#10;&#10;Description automatically generated">
            <a:hlinkClick r:id="rId2"/>
            <a:extLst>
              <a:ext uri="{FF2B5EF4-FFF2-40B4-BE49-F238E27FC236}">
                <a16:creationId xmlns:a16="http://schemas.microsoft.com/office/drawing/2014/main" id="{D6149C07-F74E-49F3-1023-1D12F589C9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0" y="5828289"/>
            <a:ext cx="899534" cy="872548"/>
          </a:xfrm>
          <a:prstGeom prst="rect">
            <a:avLst/>
          </a:prstGeom>
        </p:spPr>
      </p:pic>
    </p:spTree>
    <p:extLst>
      <p:ext uri="{BB962C8B-B14F-4D97-AF65-F5344CB8AC3E}">
        <p14:creationId xmlns:p14="http://schemas.microsoft.com/office/powerpoint/2010/main" val="3863340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56C205-D559-45AA-87F1-E2AD852404FF}"/>
              </a:ext>
            </a:extLst>
          </p:cNvPr>
          <p:cNvSpPr txBox="1"/>
          <p:nvPr/>
        </p:nvSpPr>
        <p:spPr>
          <a:xfrm>
            <a:off x="9372600" y="781050"/>
            <a:ext cx="2601803" cy="369332"/>
          </a:xfrm>
          <a:prstGeom prst="rect">
            <a:avLst/>
          </a:prstGeom>
          <a:noFill/>
        </p:spPr>
        <p:txBody>
          <a:bodyPr wrap="none" rtlCol="0">
            <a:spAutoFit/>
          </a:bodyPr>
          <a:lstStyle/>
          <a:p>
            <a:r>
              <a:rPr lang="et-EE" dirty="0">
                <a:latin typeface="+mj-lt"/>
              </a:rPr>
              <a:t>Professor </a:t>
            </a:r>
            <a:r>
              <a:rPr lang="en-GB" dirty="0">
                <a:latin typeface="+mj-lt"/>
                <a:hlinkClick r:id="rId2"/>
              </a:rPr>
              <a:t>Peter H. Schiller</a:t>
            </a:r>
            <a:endParaRPr lang="en-GB" dirty="0">
              <a:latin typeface="+mj-lt"/>
            </a:endParaRPr>
          </a:p>
        </p:txBody>
      </p:sp>
      <p:pic>
        <p:nvPicPr>
          <p:cNvPr id="7" name="Picture 6">
            <a:extLst>
              <a:ext uri="{FF2B5EF4-FFF2-40B4-BE49-F238E27FC236}">
                <a16:creationId xmlns:a16="http://schemas.microsoft.com/office/drawing/2014/main" id="{2E70A783-DC9F-4279-815F-41F7DECA9145}"/>
              </a:ext>
            </a:extLst>
          </p:cNvPr>
          <p:cNvPicPr>
            <a:picLocks noChangeAspect="1"/>
          </p:cNvPicPr>
          <p:nvPr/>
        </p:nvPicPr>
        <p:blipFill>
          <a:blip r:embed="rId3"/>
          <a:stretch>
            <a:fillRect/>
          </a:stretch>
        </p:blipFill>
        <p:spPr>
          <a:xfrm>
            <a:off x="9412845" y="1295400"/>
            <a:ext cx="2561558" cy="3495963"/>
          </a:xfrm>
          <a:prstGeom prst="rect">
            <a:avLst/>
          </a:prstGeom>
        </p:spPr>
      </p:pic>
      <p:sp>
        <p:nvSpPr>
          <p:cNvPr id="8" name="Rectangle 7">
            <a:hlinkClick r:id="rId4"/>
            <a:extLst>
              <a:ext uri="{FF2B5EF4-FFF2-40B4-BE49-F238E27FC236}">
                <a16:creationId xmlns:a16="http://schemas.microsoft.com/office/drawing/2014/main" id="{34C086BE-6518-438D-BB21-7383135BBF7E}"/>
              </a:ext>
            </a:extLst>
          </p:cNvPr>
          <p:cNvSpPr/>
          <p:nvPr/>
        </p:nvSpPr>
        <p:spPr>
          <a:xfrm>
            <a:off x="9412845" y="4936381"/>
            <a:ext cx="3024908" cy="923330"/>
          </a:xfrm>
          <a:prstGeom prst="rect">
            <a:avLst/>
          </a:prstGeom>
        </p:spPr>
        <p:txBody>
          <a:bodyPr wrap="square">
            <a:spAutoFit/>
          </a:bodyPr>
          <a:lstStyle/>
          <a:p>
            <a:r>
              <a:rPr lang="en-GB" dirty="0">
                <a:solidFill>
                  <a:srgbClr val="202122"/>
                </a:solidFill>
                <a:latin typeface="+mj-lt"/>
                <a:hlinkClick r:id="rId4"/>
              </a:rPr>
              <a:t>Massachusettsi </a:t>
            </a:r>
            <a:r>
              <a:rPr lang="en-GB" dirty="0" err="1">
                <a:solidFill>
                  <a:srgbClr val="202122"/>
                </a:solidFill>
                <a:latin typeface="+mj-lt"/>
                <a:hlinkClick r:id="rId4"/>
              </a:rPr>
              <a:t>Tehnoloogiainstituu</a:t>
            </a:r>
            <a:r>
              <a:rPr lang="et-EE" dirty="0">
                <a:solidFill>
                  <a:srgbClr val="202122"/>
                </a:solidFill>
                <a:latin typeface="+mj-lt"/>
                <a:hlinkClick r:id="rId4"/>
              </a:rPr>
              <a:t>di </a:t>
            </a:r>
          </a:p>
          <a:p>
            <a:r>
              <a:rPr lang="et-EE" dirty="0">
                <a:solidFill>
                  <a:srgbClr val="202122"/>
                </a:solidFill>
                <a:latin typeface="+mj-lt"/>
                <a:hlinkClick r:id="rId4"/>
              </a:rPr>
              <a:t>avatud kursus</a:t>
            </a:r>
            <a:endParaRPr lang="en-GB" dirty="0">
              <a:latin typeface="+mj-lt"/>
            </a:endParaRPr>
          </a:p>
        </p:txBody>
      </p:sp>
      <p:grpSp>
        <p:nvGrpSpPr>
          <p:cNvPr id="6" name="Group 5">
            <a:extLst>
              <a:ext uri="{FF2B5EF4-FFF2-40B4-BE49-F238E27FC236}">
                <a16:creationId xmlns:a16="http://schemas.microsoft.com/office/drawing/2014/main" id="{1CE3CF4F-7687-7043-1339-FCF3DD503DB5}"/>
              </a:ext>
            </a:extLst>
          </p:cNvPr>
          <p:cNvGrpSpPr/>
          <p:nvPr/>
        </p:nvGrpSpPr>
        <p:grpSpPr>
          <a:xfrm>
            <a:off x="0" y="201504"/>
            <a:ext cx="9105900" cy="6454992"/>
            <a:chOff x="0" y="201504"/>
            <a:chExt cx="9105900" cy="6454992"/>
          </a:xfrm>
        </p:grpSpPr>
        <p:pic>
          <p:nvPicPr>
            <p:cNvPr id="3" name="Picture 2">
              <a:extLst>
                <a:ext uri="{FF2B5EF4-FFF2-40B4-BE49-F238E27FC236}">
                  <a16:creationId xmlns:a16="http://schemas.microsoft.com/office/drawing/2014/main" id="{6FD76396-9CDF-4E1C-96E4-028ADA80274F}"/>
                </a:ext>
              </a:extLst>
            </p:cNvPr>
            <p:cNvPicPr>
              <a:picLocks noChangeAspect="1"/>
            </p:cNvPicPr>
            <p:nvPr/>
          </p:nvPicPr>
          <p:blipFill>
            <a:blip r:embed="rId5"/>
            <a:stretch>
              <a:fillRect/>
            </a:stretch>
          </p:blipFill>
          <p:spPr>
            <a:xfrm>
              <a:off x="0" y="201504"/>
              <a:ext cx="9105900" cy="6454992"/>
            </a:xfrm>
            <a:prstGeom prst="rect">
              <a:avLst/>
            </a:prstGeom>
          </p:spPr>
        </p:pic>
        <p:pic>
          <p:nvPicPr>
            <p:cNvPr id="4" name="Picture 3" descr="Icon&#10;&#10;Description automatically generated">
              <a:hlinkClick r:id="rId4"/>
              <a:extLst>
                <a:ext uri="{FF2B5EF4-FFF2-40B4-BE49-F238E27FC236}">
                  <a16:creationId xmlns:a16="http://schemas.microsoft.com/office/drawing/2014/main" id="{614F2810-A0A8-31F2-4066-71E51B195A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6366" y="5783948"/>
              <a:ext cx="899534" cy="872548"/>
            </a:xfrm>
            <a:prstGeom prst="rect">
              <a:avLst/>
            </a:prstGeom>
          </p:spPr>
        </p:pic>
      </p:grpSp>
    </p:spTree>
    <p:extLst>
      <p:ext uri="{BB962C8B-B14F-4D97-AF65-F5344CB8AC3E}">
        <p14:creationId xmlns:p14="http://schemas.microsoft.com/office/powerpoint/2010/main" val="17090493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FCD731-A451-4768-9BCB-6CCEBCFA28B0}"/>
              </a:ext>
            </a:extLst>
          </p:cNvPr>
          <p:cNvSpPr>
            <a:spLocks noGrp="1"/>
          </p:cNvSpPr>
          <p:nvPr>
            <p:ph idx="1"/>
          </p:nvPr>
        </p:nvSpPr>
        <p:spPr>
          <a:xfrm>
            <a:off x="1201761" y="2184822"/>
            <a:ext cx="10466253" cy="3665538"/>
          </a:xfrm>
        </p:spPr>
        <p:txBody>
          <a:bodyPr rtlCol="0">
            <a:normAutofit/>
          </a:bodyPr>
          <a:lstStyle/>
          <a:p>
            <a:pPr marL="0" indent="0" eaLnBrk="1" fontAlgn="auto" hangingPunct="1">
              <a:spcAft>
                <a:spcPts val="0"/>
              </a:spcAft>
              <a:buNone/>
              <a:defRPr/>
            </a:pPr>
            <a:r>
              <a:rPr lang="et-EE" dirty="0" err="1">
                <a:solidFill>
                  <a:srgbClr val="FF0000"/>
                </a:solidFill>
                <a:latin typeface="+mj-lt"/>
                <a:cs typeface="Arial" panose="020B0604020202020204" pitchFamily="34" charset="0"/>
              </a:rPr>
              <a:t>Sakaadid</a:t>
            </a:r>
            <a:r>
              <a:rPr lang="et-EE" b="1" dirty="0">
                <a:latin typeface="+mj-lt"/>
                <a:cs typeface="Arial" panose="020B0604020202020204" pitchFamily="34" charset="0"/>
              </a:rPr>
              <a:t> </a:t>
            </a:r>
            <a:r>
              <a:rPr lang="et-EE" dirty="0">
                <a:latin typeface="+mj-lt"/>
                <a:cs typeface="Arial" panose="020B0604020202020204" pitchFamily="34" charset="0"/>
              </a:rPr>
              <a:t>on kiired silmaliigutused, mis</a:t>
            </a:r>
            <a:r>
              <a:rPr lang="et-EE" b="1" dirty="0">
                <a:latin typeface="+mj-lt"/>
                <a:cs typeface="Arial" panose="020B0604020202020204" pitchFamily="34" charset="0"/>
              </a:rPr>
              <a:t> </a:t>
            </a:r>
            <a:r>
              <a:rPr lang="et-EE" dirty="0">
                <a:latin typeface="+mj-lt"/>
                <a:cs typeface="Arial" panose="020B0604020202020204" pitchFamily="34" charset="0"/>
              </a:rPr>
              <a:t>tulenevad vaatleja soovist välise tähelepanu fookust muuta. </a:t>
            </a:r>
            <a:r>
              <a:rPr lang="et-EE" dirty="0" err="1">
                <a:latin typeface="+mj-lt"/>
                <a:cs typeface="Arial" panose="020B0604020202020204" pitchFamily="34" charset="0"/>
              </a:rPr>
              <a:t>Sakaadilised</a:t>
            </a:r>
            <a:r>
              <a:rPr lang="et-EE" dirty="0">
                <a:latin typeface="+mj-lt"/>
                <a:cs typeface="Arial" panose="020B0604020202020204" pitchFamily="34" charset="0"/>
              </a:rPr>
              <a:t> silmaliigutused võivad olla nii tahtlikud kui reflektoorsed. </a:t>
            </a:r>
            <a:r>
              <a:rPr lang="et-EE" dirty="0" err="1">
                <a:latin typeface="+mj-lt"/>
                <a:cs typeface="Arial" panose="020B0604020202020204" pitchFamily="34" charset="0"/>
              </a:rPr>
              <a:t>Sakaadide</a:t>
            </a:r>
            <a:r>
              <a:rPr lang="et-EE" dirty="0">
                <a:latin typeface="+mj-lt"/>
                <a:cs typeface="Arial" panose="020B0604020202020204" pitchFamily="34" charset="0"/>
              </a:rPr>
              <a:t> kestus on umbes 10 – 100 ms ja selle ajal tajusüsteemi sisenev nägemisinformatsioon teadvusesse ei jõua. </a:t>
            </a:r>
          </a:p>
        </p:txBody>
      </p:sp>
      <p:sp>
        <p:nvSpPr>
          <p:cNvPr id="11268" name="Rectangle 8">
            <a:extLst>
              <a:ext uri="{FF2B5EF4-FFF2-40B4-BE49-F238E27FC236}">
                <a16:creationId xmlns:a16="http://schemas.microsoft.com/office/drawing/2014/main" id="{F01BC7EF-D9F6-42DD-86CC-A61759A1655D}"/>
              </a:ext>
            </a:extLst>
          </p:cNvPr>
          <p:cNvSpPr>
            <a:spLocks noChangeArrowheads="1"/>
          </p:cNvSpPr>
          <p:nvPr/>
        </p:nvSpPr>
        <p:spPr bwMode="auto">
          <a:xfrm>
            <a:off x="9531350" y="6122988"/>
            <a:ext cx="1898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t-EE" altLang="en-US" sz="1800">
                <a:latin typeface="+mj-lt"/>
                <a:cs typeface="Arial" panose="020B0604020202020204" pitchFamily="34" charset="0"/>
              </a:rPr>
              <a:t>(Duchowski, 2007)</a:t>
            </a:r>
            <a:endParaRPr lang="en-GB" altLang="en-US" sz="1800">
              <a:latin typeface="+mj-lt"/>
            </a:endParaRPr>
          </a:p>
        </p:txBody>
      </p:sp>
      <p:sp>
        <p:nvSpPr>
          <p:cNvPr id="10" name="Title 1">
            <a:extLst>
              <a:ext uri="{FF2B5EF4-FFF2-40B4-BE49-F238E27FC236}">
                <a16:creationId xmlns:a16="http://schemas.microsoft.com/office/drawing/2014/main" id="{15DBF3BB-35DE-4EF9-81F4-659C5EB359F7}"/>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t-EE"/>
              <a:t>Peamised silmaliigutuste tüübid</a:t>
            </a:r>
            <a:endParaRPr lang="en-GB" dirty="0"/>
          </a:p>
        </p:txBody>
      </p:sp>
      <p:pic>
        <p:nvPicPr>
          <p:cNvPr id="6" name="Picture 5">
            <a:extLst>
              <a:ext uri="{FF2B5EF4-FFF2-40B4-BE49-F238E27FC236}">
                <a16:creationId xmlns:a16="http://schemas.microsoft.com/office/drawing/2014/main" id="{6F42CD15-0C29-417F-97C4-C23E1771ADDC}"/>
              </a:ext>
            </a:extLst>
          </p:cNvPr>
          <p:cNvPicPr>
            <a:picLocks noChangeAspect="1"/>
          </p:cNvPicPr>
          <p:nvPr/>
        </p:nvPicPr>
        <p:blipFill rotWithShape="1">
          <a:blip r:embed="rId3"/>
          <a:srcRect l="14341" t="3412" r="8280" b="21992"/>
          <a:stretch/>
        </p:blipFill>
        <p:spPr>
          <a:xfrm>
            <a:off x="1332690" y="4916994"/>
            <a:ext cx="5102198" cy="177043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FCD731-A451-4768-9BCB-6CCEBCFA28B0}"/>
              </a:ext>
            </a:extLst>
          </p:cNvPr>
          <p:cNvSpPr>
            <a:spLocks noGrp="1"/>
          </p:cNvSpPr>
          <p:nvPr>
            <p:ph idx="1"/>
          </p:nvPr>
        </p:nvSpPr>
        <p:spPr>
          <a:xfrm>
            <a:off x="5719864" y="2423146"/>
            <a:ext cx="5505854" cy="3141075"/>
          </a:xfrm>
        </p:spPr>
        <p:txBody>
          <a:bodyPr rtlCol="0">
            <a:normAutofit/>
          </a:bodyPr>
          <a:lstStyle/>
          <a:p>
            <a:pPr marL="0" indent="0">
              <a:buNone/>
              <a:defRPr/>
            </a:pPr>
            <a:r>
              <a:rPr lang="en-GB" sz="2400" dirty="0">
                <a:latin typeface="+mj-lt"/>
                <a:cs typeface="Arial" panose="020B0604020202020204" pitchFamily="34" charset="0"/>
              </a:rPr>
              <a:t>M</a:t>
            </a:r>
            <a:r>
              <a:rPr lang="et-EE" sz="2400" dirty="0" err="1">
                <a:latin typeface="+mj-lt"/>
                <a:cs typeface="Arial" panose="020B0604020202020204" pitchFamily="34" charset="0"/>
              </a:rPr>
              <a:t>õnedel</a:t>
            </a:r>
            <a:r>
              <a:rPr lang="et-EE" sz="2400" dirty="0">
                <a:latin typeface="+mj-lt"/>
                <a:cs typeface="Arial" panose="020B0604020202020204" pitchFamily="34" charset="0"/>
              </a:rPr>
              <a:t> hinnangutel suudavad primaatide silmad liikuda kuni 1000</a:t>
            </a:r>
            <a:r>
              <a:rPr lang="et-EE" sz="2400" dirty="0">
                <a:latin typeface="+mj-lt"/>
                <a:cs typeface="Calibri" panose="020F0502020204030204" pitchFamily="34" charset="0"/>
              </a:rPr>
              <a:t>°</a:t>
            </a:r>
            <a:r>
              <a:rPr lang="en-GB" sz="2400" dirty="0">
                <a:latin typeface="+mj-lt"/>
                <a:cs typeface="Calibri" panose="020F0502020204030204" pitchFamily="34" charset="0"/>
              </a:rPr>
              <a:t>/s</a:t>
            </a:r>
            <a:r>
              <a:rPr lang="et-EE" sz="2400" dirty="0">
                <a:latin typeface="+mj-lt"/>
                <a:cs typeface="Calibri" panose="020F0502020204030204" pitchFamily="34" charset="0"/>
              </a:rPr>
              <a:t> (</a:t>
            </a:r>
            <a:r>
              <a:rPr lang="en-GB" sz="2400" dirty="0">
                <a:latin typeface="+mj-lt"/>
              </a:rPr>
              <a:t>Fuchs, 1967</a:t>
            </a:r>
            <a:r>
              <a:rPr lang="et-EE" sz="2400" dirty="0">
                <a:latin typeface="+mj-lt"/>
                <a:cs typeface="Calibri" panose="020F0502020204030204" pitchFamily="34" charset="0"/>
              </a:rPr>
              <a:t>). Tavalise </a:t>
            </a:r>
            <a:r>
              <a:rPr lang="et-EE" sz="2400" dirty="0" err="1">
                <a:latin typeface="+mj-lt"/>
                <a:cs typeface="Calibri" panose="020F0502020204030204" pitchFamily="34" charset="0"/>
              </a:rPr>
              <a:t>sakaadi</a:t>
            </a:r>
            <a:r>
              <a:rPr lang="et-EE" sz="2400" dirty="0">
                <a:latin typeface="+mj-lt"/>
                <a:cs typeface="Calibri" panose="020F0502020204030204" pitchFamily="34" charset="0"/>
              </a:rPr>
              <a:t> kiirus on umbes </a:t>
            </a:r>
            <a:r>
              <a:rPr lang="en-GB" sz="2400" dirty="0">
                <a:latin typeface="+mj-lt"/>
              </a:rPr>
              <a:t>300–400°/s</a:t>
            </a:r>
            <a:r>
              <a:rPr lang="et-EE" sz="2400" dirty="0">
                <a:latin typeface="+mj-lt"/>
              </a:rPr>
              <a:t> (</a:t>
            </a:r>
            <a:r>
              <a:rPr lang="en-GB" sz="2400" dirty="0">
                <a:latin typeface="+mj-lt"/>
              </a:rPr>
              <a:t>Wong</a:t>
            </a:r>
            <a:r>
              <a:rPr lang="et-EE" sz="2400" dirty="0">
                <a:latin typeface="+mj-lt"/>
              </a:rPr>
              <a:t> et </a:t>
            </a:r>
            <a:r>
              <a:rPr lang="et-EE" sz="2400" dirty="0" err="1">
                <a:latin typeface="+mj-lt"/>
              </a:rPr>
              <a:t>al</a:t>
            </a:r>
            <a:r>
              <a:rPr lang="et-EE" sz="2400" dirty="0">
                <a:latin typeface="+mj-lt"/>
              </a:rPr>
              <a:t>, 2013).</a:t>
            </a:r>
            <a:endParaRPr lang="et-EE" sz="2400" dirty="0">
              <a:latin typeface="+mj-lt"/>
              <a:cs typeface="Calibri" panose="020F0502020204030204" pitchFamily="34" charset="0"/>
            </a:endParaRPr>
          </a:p>
          <a:p>
            <a:pPr marL="0" indent="0" eaLnBrk="1" fontAlgn="auto" hangingPunct="1">
              <a:spcAft>
                <a:spcPts val="0"/>
              </a:spcAft>
              <a:buNone/>
              <a:defRPr/>
            </a:pPr>
            <a:endParaRPr lang="et-EE" sz="2400" dirty="0">
              <a:latin typeface="+mj-lt"/>
              <a:cs typeface="Calibri" panose="020F0502020204030204" pitchFamily="34" charset="0"/>
            </a:endParaRPr>
          </a:p>
          <a:p>
            <a:pPr marL="0" indent="0">
              <a:buNone/>
              <a:defRPr/>
            </a:pPr>
            <a:r>
              <a:rPr lang="et-EE" sz="2400" dirty="0">
                <a:solidFill>
                  <a:schemeClr val="bg1">
                    <a:lumMod val="50000"/>
                  </a:schemeClr>
                </a:solidFill>
                <a:latin typeface="+mj-lt"/>
              </a:rPr>
              <a:t>Kui pea suudaks teha täispöördeid, siis sellisel kiirusel teeks ta umbes kolm täistiiru sekundis </a:t>
            </a:r>
          </a:p>
        </p:txBody>
      </p:sp>
      <p:pic>
        <p:nvPicPr>
          <p:cNvPr id="8194" name="Picture 2" descr="Spinning Head GIFs - Get the best GIF on GIPHY">
            <a:extLst>
              <a:ext uri="{FF2B5EF4-FFF2-40B4-BE49-F238E27FC236}">
                <a16:creationId xmlns:a16="http://schemas.microsoft.com/office/drawing/2014/main" id="{80C19A0D-B9ED-4E09-A258-BC9A9064F8F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353766" y="2423146"/>
            <a:ext cx="4090076" cy="3272061"/>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56E5180A-66A4-4F7B-907E-E10996518B40}"/>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t-EE"/>
              <a:t>Peamised silmaliigutuste tüübid</a:t>
            </a:r>
            <a:endParaRPr lang="en-GB" dirty="0"/>
          </a:p>
        </p:txBody>
      </p:sp>
    </p:spTree>
    <p:extLst>
      <p:ext uri="{BB962C8B-B14F-4D97-AF65-F5344CB8AC3E}">
        <p14:creationId xmlns:p14="http://schemas.microsoft.com/office/powerpoint/2010/main" val="777885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E0CD1-53C8-4965-865F-6D382F4DFA6F}"/>
              </a:ext>
            </a:extLst>
          </p:cNvPr>
          <p:cNvSpPr>
            <a:spLocks noGrp="1"/>
          </p:cNvSpPr>
          <p:nvPr>
            <p:ph type="title"/>
          </p:nvPr>
        </p:nvSpPr>
        <p:spPr>
          <a:xfrm>
            <a:off x="906294" y="586632"/>
            <a:ext cx="10515600" cy="1325563"/>
          </a:xfrm>
        </p:spPr>
        <p:txBody>
          <a:bodyPr rtlCol="0">
            <a:normAutofit/>
          </a:bodyPr>
          <a:lstStyle/>
          <a:p>
            <a:pPr algn="ctr" eaLnBrk="1" fontAlgn="auto" hangingPunct="1">
              <a:spcAft>
                <a:spcPts val="0"/>
              </a:spcAft>
              <a:defRPr/>
            </a:pPr>
            <a:r>
              <a:rPr lang="et-EE" dirty="0"/>
              <a:t>Peamised silmaliigutuste tüübid</a:t>
            </a:r>
            <a:endParaRPr lang="en-GB" dirty="0"/>
          </a:p>
        </p:txBody>
      </p:sp>
      <p:sp>
        <p:nvSpPr>
          <p:cNvPr id="3" name="Content Placeholder 2">
            <a:extLst>
              <a:ext uri="{FF2B5EF4-FFF2-40B4-BE49-F238E27FC236}">
                <a16:creationId xmlns:a16="http://schemas.microsoft.com/office/drawing/2014/main" id="{58FCD731-A451-4768-9BCB-6CCEBCFA28B0}"/>
              </a:ext>
            </a:extLst>
          </p:cNvPr>
          <p:cNvSpPr>
            <a:spLocks noGrp="1"/>
          </p:cNvSpPr>
          <p:nvPr>
            <p:ph idx="1"/>
          </p:nvPr>
        </p:nvSpPr>
        <p:spPr>
          <a:xfrm>
            <a:off x="1222442" y="1649175"/>
            <a:ext cx="9747116" cy="2781435"/>
          </a:xfrm>
        </p:spPr>
        <p:txBody>
          <a:bodyPr rtlCol="0">
            <a:normAutofit/>
          </a:bodyPr>
          <a:lstStyle/>
          <a:p>
            <a:pPr marL="0" indent="0" eaLnBrk="1" fontAlgn="auto" hangingPunct="1">
              <a:spcAft>
                <a:spcPts val="0"/>
              </a:spcAft>
              <a:buFont typeface="Arial" panose="020B0604020202020204" pitchFamily="34" charset="0"/>
              <a:buNone/>
              <a:defRPr/>
            </a:pPr>
            <a:endParaRPr lang="et-EE" dirty="0">
              <a:latin typeface="+mj-lt"/>
              <a:cs typeface="Arial" panose="020B0604020202020204" pitchFamily="34" charset="0"/>
            </a:endParaRPr>
          </a:p>
          <a:p>
            <a:pPr marL="0" indent="0" eaLnBrk="1" fontAlgn="auto" hangingPunct="1">
              <a:spcAft>
                <a:spcPts val="0"/>
              </a:spcAft>
              <a:buNone/>
              <a:defRPr/>
            </a:pPr>
            <a:r>
              <a:rPr lang="et-EE" dirty="0" err="1">
                <a:solidFill>
                  <a:srgbClr val="FF0000"/>
                </a:solidFill>
                <a:latin typeface="+mj-lt"/>
                <a:cs typeface="Arial" panose="020B0604020202020204" pitchFamily="34" charset="0"/>
              </a:rPr>
              <a:t>Fikseering</a:t>
            </a:r>
            <a:r>
              <a:rPr lang="et-EE" dirty="0">
                <a:latin typeface="+mj-lt"/>
                <a:cs typeface="Arial" panose="020B0604020202020204" pitchFamily="34" charset="0"/>
              </a:rPr>
              <a:t> ehk paus suurema amplituudiga kiiretes silmaliigutustes ehk </a:t>
            </a:r>
            <a:r>
              <a:rPr lang="et-EE" dirty="0" err="1">
                <a:latin typeface="+mj-lt"/>
                <a:cs typeface="Arial" panose="020B0604020202020204" pitchFamily="34" charset="0"/>
              </a:rPr>
              <a:t>sakaadides</a:t>
            </a:r>
            <a:r>
              <a:rPr lang="et-EE" dirty="0">
                <a:latin typeface="+mj-lt"/>
                <a:cs typeface="Arial" panose="020B0604020202020204" pitchFamily="34" charset="0"/>
              </a:rPr>
              <a:t>, mis peegeldavad vaatleja soovi hoida </a:t>
            </a:r>
            <a:r>
              <a:rPr lang="et-EE" dirty="0" err="1">
                <a:latin typeface="+mj-lt"/>
                <a:cs typeface="Arial" panose="020B0604020202020204" pitchFamily="34" charset="0"/>
              </a:rPr>
              <a:t>foovea</a:t>
            </a:r>
            <a:r>
              <a:rPr lang="et-EE" dirty="0">
                <a:latin typeface="+mj-lt"/>
                <a:cs typeface="Arial" panose="020B0604020202020204" pitchFamily="34" charset="0"/>
              </a:rPr>
              <a:t> teatud objektil või detailil, mis on paljudes olukordades seotud vaatleja kõrgendatud huviga selle objekti või detaili vastu.</a:t>
            </a:r>
            <a:r>
              <a:rPr lang="et-EE" b="1" dirty="0">
                <a:latin typeface="+mj-lt"/>
                <a:cs typeface="Arial" panose="020B0604020202020204" pitchFamily="34" charset="0"/>
              </a:rPr>
              <a:t> </a:t>
            </a:r>
          </a:p>
        </p:txBody>
      </p:sp>
      <p:sp>
        <p:nvSpPr>
          <p:cNvPr id="10244" name="Rectangle 8">
            <a:extLst>
              <a:ext uri="{FF2B5EF4-FFF2-40B4-BE49-F238E27FC236}">
                <a16:creationId xmlns:a16="http://schemas.microsoft.com/office/drawing/2014/main" id="{7852D001-8392-484B-A343-7FB8052068AA}"/>
              </a:ext>
            </a:extLst>
          </p:cNvPr>
          <p:cNvSpPr>
            <a:spLocks noChangeArrowheads="1"/>
          </p:cNvSpPr>
          <p:nvPr/>
        </p:nvSpPr>
        <p:spPr bwMode="auto">
          <a:xfrm>
            <a:off x="9531350" y="6122988"/>
            <a:ext cx="1898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t-EE" altLang="en-US" sz="1800">
                <a:latin typeface="+mj-lt"/>
                <a:cs typeface="Arial" panose="020B0604020202020204" pitchFamily="34" charset="0"/>
              </a:rPr>
              <a:t>(Duchowski, 2007)</a:t>
            </a:r>
            <a:endParaRPr lang="en-GB" altLang="en-US" sz="1800">
              <a:latin typeface="+mj-lt"/>
            </a:endParaRPr>
          </a:p>
        </p:txBody>
      </p:sp>
      <p:pic>
        <p:nvPicPr>
          <p:cNvPr id="6" name="Picture 5">
            <a:extLst>
              <a:ext uri="{FF2B5EF4-FFF2-40B4-BE49-F238E27FC236}">
                <a16:creationId xmlns:a16="http://schemas.microsoft.com/office/drawing/2014/main" id="{18157F08-A315-49E6-BD6E-472310690AF9}"/>
              </a:ext>
            </a:extLst>
          </p:cNvPr>
          <p:cNvPicPr>
            <a:picLocks noChangeAspect="1"/>
          </p:cNvPicPr>
          <p:nvPr/>
        </p:nvPicPr>
        <p:blipFill rotWithShape="1">
          <a:blip r:embed="rId3"/>
          <a:srcRect l="14341" t="3412" r="8280" b="21992"/>
          <a:stretch/>
        </p:blipFill>
        <p:spPr>
          <a:xfrm>
            <a:off x="1332690" y="4916994"/>
            <a:ext cx="5102198" cy="1770434"/>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E0CD1-53C8-4965-865F-6D382F4DFA6F}"/>
              </a:ext>
            </a:extLst>
          </p:cNvPr>
          <p:cNvSpPr>
            <a:spLocks noGrp="1"/>
          </p:cNvSpPr>
          <p:nvPr>
            <p:ph type="title"/>
          </p:nvPr>
        </p:nvSpPr>
        <p:spPr>
          <a:xfrm>
            <a:off x="906294" y="586632"/>
            <a:ext cx="10515600" cy="1325563"/>
          </a:xfrm>
        </p:spPr>
        <p:txBody>
          <a:bodyPr rtlCol="0">
            <a:normAutofit/>
          </a:bodyPr>
          <a:lstStyle/>
          <a:p>
            <a:pPr algn="ctr" eaLnBrk="1" fontAlgn="auto" hangingPunct="1">
              <a:spcAft>
                <a:spcPts val="0"/>
              </a:spcAft>
              <a:defRPr/>
            </a:pPr>
            <a:r>
              <a:rPr lang="et-EE" dirty="0"/>
              <a:t>Peamised silmaliigutuste tüübid</a:t>
            </a:r>
            <a:endParaRPr lang="en-GB" dirty="0"/>
          </a:p>
        </p:txBody>
      </p:sp>
      <p:sp>
        <p:nvSpPr>
          <p:cNvPr id="3" name="Content Placeholder 2">
            <a:extLst>
              <a:ext uri="{FF2B5EF4-FFF2-40B4-BE49-F238E27FC236}">
                <a16:creationId xmlns:a16="http://schemas.microsoft.com/office/drawing/2014/main" id="{58FCD731-A451-4768-9BCB-6CCEBCFA28B0}"/>
              </a:ext>
            </a:extLst>
          </p:cNvPr>
          <p:cNvSpPr>
            <a:spLocks noGrp="1"/>
          </p:cNvSpPr>
          <p:nvPr>
            <p:ph idx="1"/>
          </p:nvPr>
        </p:nvSpPr>
        <p:spPr>
          <a:xfrm>
            <a:off x="1138136" y="1727066"/>
            <a:ext cx="10283758" cy="2810246"/>
          </a:xfrm>
        </p:spPr>
        <p:txBody>
          <a:bodyPr rtlCol="0">
            <a:normAutofit/>
          </a:bodyPr>
          <a:lstStyle/>
          <a:p>
            <a:pPr marL="0" indent="0" eaLnBrk="1" fontAlgn="auto" hangingPunct="1">
              <a:spcAft>
                <a:spcPts val="0"/>
              </a:spcAft>
              <a:buFont typeface="Arial" panose="020B0604020202020204" pitchFamily="34" charset="0"/>
              <a:buNone/>
              <a:defRPr/>
            </a:pPr>
            <a:endParaRPr lang="et-EE" dirty="0">
              <a:latin typeface="+mj-lt"/>
              <a:cs typeface="Arial" panose="020B0604020202020204" pitchFamily="34" charset="0"/>
            </a:endParaRPr>
          </a:p>
          <a:p>
            <a:pPr marL="0" indent="0" eaLnBrk="1" fontAlgn="auto" hangingPunct="1">
              <a:spcAft>
                <a:spcPts val="0"/>
              </a:spcAft>
              <a:buNone/>
              <a:defRPr/>
            </a:pPr>
            <a:r>
              <a:rPr lang="et-EE" altLang="en-US" dirty="0" err="1">
                <a:solidFill>
                  <a:srgbClr val="FF0000"/>
                </a:solidFill>
                <a:latin typeface="+mj-lt"/>
                <a:cs typeface="Arial" panose="020B0604020202020204" pitchFamily="34" charset="0"/>
              </a:rPr>
              <a:t>Fikseeringu</a:t>
            </a:r>
            <a:r>
              <a:rPr lang="et-EE" altLang="en-US" dirty="0">
                <a:latin typeface="+mj-lt"/>
                <a:cs typeface="Arial" panose="020B0604020202020204" pitchFamily="34" charset="0"/>
              </a:rPr>
              <a:t> kestus on umbes 150 – 600 ms. </a:t>
            </a:r>
            <a:r>
              <a:rPr lang="et-EE" altLang="en-US" dirty="0" err="1">
                <a:latin typeface="+mj-lt"/>
                <a:cs typeface="Arial" panose="020B0604020202020204" pitchFamily="34" charset="0"/>
              </a:rPr>
              <a:t>Fikseeringu</a:t>
            </a:r>
            <a:r>
              <a:rPr lang="et-EE" altLang="en-US" dirty="0">
                <a:latin typeface="+mj-lt"/>
                <a:cs typeface="Arial" panose="020B0604020202020204" pitchFamily="34" charset="0"/>
              </a:rPr>
              <a:t> ajal ei püsi silmad päris paigal, vaid seda iseloomustavad miniatuursed silmaliigutused: treemorid, triivid ja </a:t>
            </a:r>
            <a:r>
              <a:rPr lang="et-EE" altLang="en-US" dirty="0" err="1">
                <a:latin typeface="+mj-lt"/>
                <a:cs typeface="Arial" panose="020B0604020202020204" pitchFamily="34" charset="0"/>
              </a:rPr>
              <a:t>mikrosakaadid</a:t>
            </a:r>
            <a:r>
              <a:rPr lang="et-EE" altLang="en-US" dirty="0">
                <a:latin typeface="+mj-lt"/>
                <a:cs typeface="Arial" panose="020B0604020202020204" pitchFamily="34" charset="0"/>
              </a:rPr>
              <a:t>. </a:t>
            </a:r>
            <a:endParaRPr lang="et-EE" b="1" dirty="0">
              <a:latin typeface="+mj-lt"/>
              <a:cs typeface="Arial" panose="020B0604020202020204" pitchFamily="34" charset="0"/>
            </a:endParaRPr>
          </a:p>
        </p:txBody>
      </p:sp>
      <p:sp>
        <p:nvSpPr>
          <p:cNvPr id="10244" name="Rectangle 8">
            <a:extLst>
              <a:ext uri="{FF2B5EF4-FFF2-40B4-BE49-F238E27FC236}">
                <a16:creationId xmlns:a16="http://schemas.microsoft.com/office/drawing/2014/main" id="{7852D001-8392-484B-A343-7FB8052068AA}"/>
              </a:ext>
            </a:extLst>
          </p:cNvPr>
          <p:cNvSpPr>
            <a:spLocks noChangeArrowheads="1"/>
          </p:cNvSpPr>
          <p:nvPr/>
        </p:nvSpPr>
        <p:spPr bwMode="auto">
          <a:xfrm>
            <a:off x="9531350" y="6122988"/>
            <a:ext cx="1898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t-EE" altLang="en-US" sz="1800">
                <a:latin typeface="+mj-lt"/>
                <a:cs typeface="Arial" panose="020B0604020202020204" pitchFamily="34" charset="0"/>
              </a:rPr>
              <a:t>(Duchowski, 2007)</a:t>
            </a:r>
            <a:endParaRPr lang="en-GB" altLang="en-US" sz="1800">
              <a:latin typeface="+mj-lt"/>
            </a:endParaRPr>
          </a:p>
        </p:txBody>
      </p:sp>
      <p:pic>
        <p:nvPicPr>
          <p:cNvPr id="6" name="Picture 5">
            <a:extLst>
              <a:ext uri="{FF2B5EF4-FFF2-40B4-BE49-F238E27FC236}">
                <a16:creationId xmlns:a16="http://schemas.microsoft.com/office/drawing/2014/main" id="{18157F08-A315-49E6-BD6E-472310690AF9}"/>
              </a:ext>
            </a:extLst>
          </p:cNvPr>
          <p:cNvPicPr>
            <a:picLocks noChangeAspect="1"/>
          </p:cNvPicPr>
          <p:nvPr/>
        </p:nvPicPr>
        <p:blipFill rotWithShape="1">
          <a:blip r:embed="rId3"/>
          <a:srcRect l="14341" t="3412" r="8280" b="21992"/>
          <a:stretch/>
        </p:blipFill>
        <p:spPr>
          <a:xfrm>
            <a:off x="1352145" y="4352182"/>
            <a:ext cx="5102198" cy="1770434"/>
          </a:xfrm>
          <a:prstGeom prst="rect">
            <a:avLst/>
          </a:prstGeom>
        </p:spPr>
      </p:pic>
    </p:spTree>
    <p:extLst>
      <p:ext uri="{BB962C8B-B14F-4D97-AF65-F5344CB8AC3E}">
        <p14:creationId xmlns:p14="http://schemas.microsoft.com/office/powerpoint/2010/main" val="23906314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FCD731-A451-4768-9BCB-6CCEBCFA28B0}"/>
              </a:ext>
            </a:extLst>
          </p:cNvPr>
          <p:cNvSpPr>
            <a:spLocks noGrp="1"/>
          </p:cNvSpPr>
          <p:nvPr>
            <p:ph idx="1"/>
          </p:nvPr>
        </p:nvSpPr>
        <p:spPr>
          <a:xfrm>
            <a:off x="770106" y="1912195"/>
            <a:ext cx="10515600" cy="3665538"/>
          </a:xfrm>
        </p:spPr>
        <p:txBody>
          <a:bodyPr rtlCol="0">
            <a:normAutofit/>
          </a:bodyPr>
          <a:lstStyle/>
          <a:p>
            <a:pPr marL="0" indent="0">
              <a:buNone/>
            </a:pPr>
            <a:r>
              <a:rPr lang="et-EE" i="1" dirty="0" err="1">
                <a:solidFill>
                  <a:srgbClr val="FF0000"/>
                </a:solidFill>
                <a:latin typeface="+mj-lt"/>
              </a:rPr>
              <a:t>Vergence</a:t>
            </a:r>
            <a:r>
              <a:rPr lang="et-EE" b="1" dirty="0">
                <a:latin typeface="+mj-lt"/>
              </a:rPr>
              <a:t> </a:t>
            </a:r>
            <a:r>
              <a:rPr lang="et-EE" dirty="0">
                <a:latin typeface="+mj-lt"/>
              </a:rPr>
              <a:t>silmaliigutused osalevad sügavustajus ja kohandavad silmade asukohad erineval kaugusel paiknevatele objektidele vastavaks</a:t>
            </a:r>
            <a:endParaRPr lang="et-EE" dirty="0">
              <a:latin typeface="+mj-lt"/>
              <a:cs typeface="Arial" panose="020B0604020202020204" pitchFamily="34" charset="0"/>
            </a:endParaRPr>
          </a:p>
          <a:p>
            <a:pPr marL="0" indent="0" eaLnBrk="1" fontAlgn="auto" hangingPunct="1">
              <a:spcAft>
                <a:spcPts val="0"/>
              </a:spcAft>
              <a:buNone/>
              <a:defRPr/>
            </a:pPr>
            <a:endParaRPr lang="et-EE" dirty="0">
              <a:latin typeface="+mj-lt"/>
              <a:cs typeface="Arial" panose="020B0604020202020204" pitchFamily="34" charset="0"/>
            </a:endParaRPr>
          </a:p>
        </p:txBody>
      </p:sp>
      <p:sp>
        <p:nvSpPr>
          <p:cNvPr id="11268" name="Rectangle 8">
            <a:extLst>
              <a:ext uri="{FF2B5EF4-FFF2-40B4-BE49-F238E27FC236}">
                <a16:creationId xmlns:a16="http://schemas.microsoft.com/office/drawing/2014/main" id="{F01BC7EF-D9F6-42DD-86CC-A61759A1655D}"/>
              </a:ext>
            </a:extLst>
          </p:cNvPr>
          <p:cNvSpPr>
            <a:spLocks noChangeArrowheads="1"/>
          </p:cNvSpPr>
          <p:nvPr/>
        </p:nvSpPr>
        <p:spPr bwMode="auto">
          <a:xfrm>
            <a:off x="9531350" y="6122988"/>
            <a:ext cx="1898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t-EE" altLang="en-US" sz="1800">
                <a:latin typeface="+mj-lt"/>
                <a:cs typeface="Arial" panose="020B0604020202020204" pitchFamily="34" charset="0"/>
              </a:rPr>
              <a:t>(Duchowski, 2007)</a:t>
            </a:r>
            <a:endParaRPr lang="en-GB" altLang="en-US" sz="1800">
              <a:latin typeface="+mj-lt"/>
            </a:endParaRPr>
          </a:p>
        </p:txBody>
      </p:sp>
      <p:pic>
        <p:nvPicPr>
          <p:cNvPr id="10244" name="Picture 4" descr="Relative contributions to vergence eye movements of two binocular cues for  motion-in-depth | Scientific Reports">
            <a:extLst>
              <a:ext uri="{FF2B5EF4-FFF2-40B4-BE49-F238E27FC236}">
                <a16:creationId xmlns:a16="http://schemas.microsoft.com/office/drawing/2014/main" id="{E3391B70-E44A-4044-A561-B071A4E301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7022" y="2953932"/>
            <a:ext cx="5319889" cy="30055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68FD9A0-5A1E-414F-BA12-FB6859A8A971}"/>
              </a:ext>
            </a:extLst>
          </p:cNvPr>
          <p:cNvSpPr/>
          <p:nvPr/>
        </p:nvSpPr>
        <p:spPr>
          <a:xfrm>
            <a:off x="1297022" y="6122988"/>
            <a:ext cx="2049294" cy="369332"/>
          </a:xfrm>
          <a:prstGeom prst="rect">
            <a:avLst/>
          </a:prstGeom>
        </p:spPr>
        <p:txBody>
          <a:bodyPr wrap="square">
            <a:spAutoFit/>
          </a:bodyPr>
          <a:lstStyle/>
          <a:p>
            <a:r>
              <a:rPr lang="et-EE" dirty="0">
                <a:latin typeface="+mj-lt"/>
              </a:rPr>
              <a:t>(</a:t>
            </a:r>
            <a:r>
              <a:rPr lang="en-GB" dirty="0" err="1">
                <a:latin typeface="+mj-lt"/>
              </a:rPr>
              <a:t>Giesel</a:t>
            </a:r>
            <a:r>
              <a:rPr lang="et-EE" dirty="0">
                <a:latin typeface="+mj-lt"/>
              </a:rPr>
              <a:t> et </a:t>
            </a:r>
            <a:r>
              <a:rPr lang="et-EE" dirty="0" err="1">
                <a:latin typeface="+mj-lt"/>
              </a:rPr>
              <a:t>al</a:t>
            </a:r>
            <a:r>
              <a:rPr lang="et-EE" dirty="0">
                <a:latin typeface="+mj-lt"/>
              </a:rPr>
              <a:t>, </a:t>
            </a:r>
            <a:r>
              <a:rPr lang="en-GB" dirty="0">
                <a:latin typeface="+mj-lt"/>
              </a:rPr>
              <a:t>2019)</a:t>
            </a:r>
            <a:endParaRPr lang="et-EE" dirty="0">
              <a:latin typeface="+mj-lt"/>
            </a:endParaRPr>
          </a:p>
        </p:txBody>
      </p:sp>
      <p:sp>
        <p:nvSpPr>
          <p:cNvPr id="10" name="Title 1">
            <a:extLst>
              <a:ext uri="{FF2B5EF4-FFF2-40B4-BE49-F238E27FC236}">
                <a16:creationId xmlns:a16="http://schemas.microsoft.com/office/drawing/2014/main" id="{97335C06-B021-493B-9C5F-76C02E9BBAFC}"/>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t-EE" dirty="0"/>
              <a:t>Peamised silmaliigutuste tüübid</a:t>
            </a:r>
            <a:endParaRPr lang="en-GB" dirty="0"/>
          </a:p>
        </p:txBody>
      </p:sp>
    </p:spTree>
    <p:extLst>
      <p:ext uri="{BB962C8B-B14F-4D97-AF65-F5344CB8AC3E}">
        <p14:creationId xmlns:p14="http://schemas.microsoft.com/office/powerpoint/2010/main" val="18243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FCD731-A451-4768-9BCB-6CCEBCFA28B0}"/>
              </a:ext>
            </a:extLst>
          </p:cNvPr>
          <p:cNvSpPr>
            <a:spLocks noGrp="1"/>
          </p:cNvSpPr>
          <p:nvPr>
            <p:ph idx="1"/>
          </p:nvPr>
        </p:nvSpPr>
        <p:spPr>
          <a:xfrm>
            <a:off x="5272392" y="2183151"/>
            <a:ext cx="5924144" cy="3665537"/>
          </a:xfrm>
        </p:spPr>
        <p:txBody>
          <a:bodyPr rtlCol="0">
            <a:normAutofit/>
          </a:bodyPr>
          <a:lstStyle/>
          <a:p>
            <a:pPr marL="0" indent="0">
              <a:buNone/>
              <a:defRPr/>
            </a:pPr>
            <a:r>
              <a:rPr lang="et-EE" altLang="en-US" dirty="0">
                <a:latin typeface="+mj-lt"/>
                <a:cs typeface="Arial" panose="020B0604020202020204" pitchFamily="34" charset="0"/>
              </a:rPr>
              <a:t>Liikuvate objektide </a:t>
            </a:r>
            <a:r>
              <a:rPr lang="et-EE" altLang="en-US" dirty="0" err="1">
                <a:latin typeface="+mj-lt"/>
                <a:cs typeface="Arial" panose="020B0604020202020204" pitchFamily="34" charset="0"/>
              </a:rPr>
              <a:t>fooveas</a:t>
            </a:r>
            <a:r>
              <a:rPr lang="et-EE" altLang="en-US" dirty="0">
                <a:latin typeface="+mj-lt"/>
                <a:cs typeface="Arial" panose="020B0604020202020204" pitchFamily="34" charset="0"/>
              </a:rPr>
              <a:t> hoidmiseks peavad silmad end liikuva objekti külge haakima. Silmade liikumise mustrit, mis võimaldavad liikuvaid objekte </a:t>
            </a:r>
            <a:r>
              <a:rPr lang="et-EE" altLang="en-US" dirty="0" err="1">
                <a:latin typeface="+mj-lt"/>
                <a:cs typeface="Arial" panose="020B0604020202020204" pitchFamily="34" charset="0"/>
              </a:rPr>
              <a:t>fooveas</a:t>
            </a:r>
            <a:r>
              <a:rPr lang="et-EE" altLang="en-US" dirty="0">
                <a:latin typeface="+mj-lt"/>
                <a:cs typeface="Arial" panose="020B0604020202020204" pitchFamily="34" charset="0"/>
              </a:rPr>
              <a:t> hoida kutsutakse </a:t>
            </a:r>
            <a:r>
              <a:rPr lang="et-EE" altLang="en-US" dirty="0">
                <a:solidFill>
                  <a:srgbClr val="FF0000"/>
                </a:solidFill>
                <a:latin typeface="+mj-lt"/>
                <a:cs typeface="Arial" panose="020B0604020202020204" pitchFamily="34" charset="0"/>
              </a:rPr>
              <a:t>sujuvateks silmaliigutusteks</a:t>
            </a:r>
            <a:r>
              <a:rPr lang="et-EE" altLang="en-US" dirty="0">
                <a:latin typeface="+mj-lt"/>
                <a:cs typeface="Arial" panose="020B0604020202020204" pitchFamily="34" charset="0"/>
              </a:rPr>
              <a:t>. </a:t>
            </a:r>
            <a:endParaRPr lang="en-GB" altLang="en-US" dirty="0">
              <a:latin typeface="+mj-lt"/>
              <a:cs typeface="Arial" panose="020B0604020202020204" pitchFamily="34" charset="0"/>
            </a:endParaRPr>
          </a:p>
        </p:txBody>
      </p:sp>
      <p:sp>
        <p:nvSpPr>
          <p:cNvPr id="10244" name="Rectangle 8">
            <a:extLst>
              <a:ext uri="{FF2B5EF4-FFF2-40B4-BE49-F238E27FC236}">
                <a16:creationId xmlns:a16="http://schemas.microsoft.com/office/drawing/2014/main" id="{7852D001-8392-484B-A343-7FB8052068AA}"/>
              </a:ext>
            </a:extLst>
          </p:cNvPr>
          <p:cNvSpPr>
            <a:spLocks noChangeArrowheads="1"/>
          </p:cNvSpPr>
          <p:nvPr/>
        </p:nvSpPr>
        <p:spPr bwMode="auto">
          <a:xfrm>
            <a:off x="9531350" y="6122988"/>
            <a:ext cx="1898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t-EE" altLang="en-US" sz="1800">
                <a:latin typeface="+mj-lt"/>
                <a:cs typeface="Arial" panose="020B0604020202020204" pitchFamily="34" charset="0"/>
              </a:rPr>
              <a:t>(Duchowski, 2007)</a:t>
            </a:r>
            <a:endParaRPr lang="en-GB" altLang="en-US" sz="1800">
              <a:latin typeface="+mj-lt"/>
            </a:endParaRPr>
          </a:p>
        </p:txBody>
      </p:sp>
      <p:sp>
        <p:nvSpPr>
          <p:cNvPr id="7" name="Title 1">
            <a:extLst>
              <a:ext uri="{FF2B5EF4-FFF2-40B4-BE49-F238E27FC236}">
                <a16:creationId xmlns:a16="http://schemas.microsoft.com/office/drawing/2014/main" id="{0737F5B6-278E-4323-974B-A0CB18E1531D}"/>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t-EE"/>
              <a:t>Peamised silmaliigutuste tüübid</a:t>
            </a:r>
            <a:endParaRPr lang="en-GB" dirty="0"/>
          </a:p>
        </p:txBody>
      </p:sp>
      <p:pic>
        <p:nvPicPr>
          <p:cNvPr id="2050" name="Picture 2">
            <a:extLst>
              <a:ext uri="{FF2B5EF4-FFF2-40B4-BE49-F238E27FC236}">
                <a16:creationId xmlns:a16="http://schemas.microsoft.com/office/drawing/2014/main" id="{E07A4560-5D6D-E01F-BEF5-D1DC0193A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627" y="1793128"/>
            <a:ext cx="3252052" cy="32717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F3D032D-1F44-FED2-D3DB-68803A7AE50F}"/>
              </a:ext>
            </a:extLst>
          </p:cNvPr>
          <p:cNvSpPr txBox="1"/>
          <p:nvPr/>
        </p:nvSpPr>
        <p:spPr>
          <a:xfrm>
            <a:off x="1615346" y="5372099"/>
            <a:ext cx="2902333" cy="369332"/>
          </a:xfrm>
          <a:prstGeom prst="rect">
            <a:avLst/>
          </a:prstGeom>
          <a:noFill/>
        </p:spPr>
        <p:txBody>
          <a:bodyPr wrap="none" rtlCol="0">
            <a:spAutoFit/>
          </a:bodyPr>
          <a:lstStyle/>
          <a:p>
            <a:r>
              <a:rPr lang="et-EE" dirty="0">
                <a:latin typeface="+mj-lt"/>
              </a:rPr>
              <a:t>Metskurvits (aasta lind 2022)</a:t>
            </a:r>
            <a:endParaRPr lang="en-GB" dirty="0">
              <a:latin typeface="+mj-lt"/>
            </a:endParaRPr>
          </a:p>
        </p:txBody>
      </p:sp>
    </p:spTree>
    <p:extLst>
      <p:ext uri="{BB962C8B-B14F-4D97-AF65-F5344CB8AC3E}">
        <p14:creationId xmlns:p14="http://schemas.microsoft.com/office/powerpoint/2010/main" val="331853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FCD731-A451-4768-9BCB-6CCEBCFA28B0}"/>
              </a:ext>
            </a:extLst>
          </p:cNvPr>
          <p:cNvSpPr>
            <a:spLocks noGrp="1"/>
          </p:cNvSpPr>
          <p:nvPr>
            <p:ph idx="1"/>
          </p:nvPr>
        </p:nvSpPr>
        <p:spPr>
          <a:xfrm>
            <a:off x="5026552" y="2040276"/>
            <a:ext cx="6149502" cy="4088217"/>
          </a:xfrm>
        </p:spPr>
        <p:txBody>
          <a:bodyPr rtlCol="0">
            <a:normAutofit/>
          </a:bodyPr>
          <a:lstStyle/>
          <a:p>
            <a:pPr marL="0" indent="0">
              <a:buNone/>
              <a:defRPr/>
            </a:pPr>
            <a:r>
              <a:rPr lang="et-EE" altLang="en-US" sz="2400" dirty="0">
                <a:solidFill>
                  <a:srgbClr val="FF0000"/>
                </a:solidFill>
                <a:latin typeface="+mj-lt"/>
                <a:cs typeface="Arial" panose="020B0604020202020204" pitchFamily="34" charset="0"/>
              </a:rPr>
              <a:t>Sujuvate silmaliigutuste </a:t>
            </a:r>
            <a:r>
              <a:rPr lang="et-EE" altLang="en-US" sz="2400" dirty="0">
                <a:latin typeface="+mj-lt"/>
                <a:cs typeface="Arial" panose="020B0604020202020204" pitchFamily="34" charset="0"/>
              </a:rPr>
              <a:t>häirumist on seostatud skisofreeniaga. 2014. aastal avaldatud ülevaate kohaselt esines sujuvate silmaliigutuste häirumine 80%-</a:t>
            </a:r>
            <a:r>
              <a:rPr lang="et-EE" altLang="en-US" sz="2400" dirty="0" err="1">
                <a:latin typeface="+mj-lt"/>
                <a:cs typeface="Arial" panose="020B0604020202020204" pitchFamily="34" charset="0"/>
              </a:rPr>
              <a:t>il</a:t>
            </a:r>
            <a:r>
              <a:rPr lang="et-EE" altLang="en-US" sz="2400" dirty="0">
                <a:latin typeface="+mj-lt"/>
                <a:cs typeface="Arial" panose="020B0604020202020204" pitchFamily="34" charset="0"/>
              </a:rPr>
              <a:t> skisofreenia diagnoosiga katseisikutest </a:t>
            </a:r>
            <a:r>
              <a:rPr lang="et-EE" sz="2400" dirty="0">
                <a:latin typeface="+mj-lt"/>
              </a:rPr>
              <a:t>(</a:t>
            </a:r>
            <a:r>
              <a:rPr lang="et-EE" sz="2400" dirty="0" err="1">
                <a:latin typeface="+mj-lt"/>
              </a:rPr>
              <a:t>Franco</a:t>
            </a:r>
            <a:r>
              <a:rPr lang="et-EE" sz="2400" dirty="0">
                <a:latin typeface="+mj-lt"/>
              </a:rPr>
              <a:t> et </a:t>
            </a:r>
            <a:r>
              <a:rPr lang="et-EE" sz="2400" dirty="0" err="1">
                <a:latin typeface="+mj-lt"/>
              </a:rPr>
              <a:t>al</a:t>
            </a:r>
            <a:r>
              <a:rPr lang="et-EE" sz="2400" dirty="0">
                <a:latin typeface="+mj-lt"/>
              </a:rPr>
              <a:t>., 2014).</a:t>
            </a:r>
          </a:p>
          <a:p>
            <a:pPr marL="0" indent="0">
              <a:buNone/>
              <a:defRPr/>
            </a:pPr>
            <a:endParaRPr lang="et-EE" sz="2400" dirty="0">
              <a:latin typeface="+mj-lt"/>
            </a:endParaRPr>
          </a:p>
          <a:p>
            <a:pPr marL="0" indent="0">
              <a:buNone/>
              <a:defRPr/>
            </a:pPr>
            <a:r>
              <a:rPr lang="et-EE" sz="2400" dirty="0">
                <a:latin typeface="+mj-lt"/>
              </a:rPr>
              <a:t>Skisofreeniat on seostatud ka teiste ja enam kognitiivset kontrolli nõudvate silmaliigutustega (nt visuaalse otsingu ülesannetes) (hiljutine ülevaade silmaliigutuste ja skisofreenia seostest: </a:t>
            </a:r>
            <a:r>
              <a:rPr lang="et-EE" sz="2400" dirty="0" err="1">
                <a:latin typeface="+mj-lt"/>
              </a:rPr>
              <a:t>Morita</a:t>
            </a:r>
            <a:r>
              <a:rPr lang="et-EE" sz="2400" dirty="0">
                <a:latin typeface="+mj-lt"/>
              </a:rPr>
              <a:t> et </a:t>
            </a:r>
            <a:r>
              <a:rPr lang="et-EE" sz="2400" dirty="0" err="1">
                <a:latin typeface="+mj-lt"/>
              </a:rPr>
              <a:t>al</a:t>
            </a:r>
            <a:r>
              <a:rPr lang="et-EE" sz="2400" dirty="0">
                <a:latin typeface="+mj-lt"/>
              </a:rPr>
              <a:t>., 2020)</a:t>
            </a:r>
            <a:endParaRPr lang="en-GB" sz="2400" dirty="0">
              <a:latin typeface="+mj-lt"/>
            </a:endParaRPr>
          </a:p>
          <a:p>
            <a:pPr marL="0" indent="0">
              <a:buNone/>
              <a:defRPr/>
            </a:pPr>
            <a:endParaRPr lang="en-GB" altLang="en-US" sz="2400" dirty="0">
              <a:latin typeface="+mj-lt"/>
              <a:cs typeface="Arial" panose="020B0604020202020204" pitchFamily="34" charset="0"/>
            </a:endParaRPr>
          </a:p>
        </p:txBody>
      </p:sp>
      <p:sp>
        <p:nvSpPr>
          <p:cNvPr id="7" name="Title 1">
            <a:extLst>
              <a:ext uri="{FF2B5EF4-FFF2-40B4-BE49-F238E27FC236}">
                <a16:creationId xmlns:a16="http://schemas.microsoft.com/office/drawing/2014/main" id="{0737F5B6-278E-4323-974B-A0CB18E1531D}"/>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t-EE"/>
              <a:t>Peamised silmaliigutuste tüübid</a:t>
            </a:r>
            <a:endParaRPr lang="en-GB" dirty="0"/>
          </a:p>
        </p:txBody>
      </p:sp>
      <p:pic>
        <p:nvPicPr>
          <p:cNvPr id="2" name="Picture 1">
            <a:extLst>
              <a:ext uri="{FF2B5EF4-FFF2-40B4-BE49-F238E27FC236}">
                <a16:creationId xmlns:a16="http://schemas.microsoft.com/office/drawing/2014/main" id="{7BA20E2F-AD93-4B1D-A678-1066EEFB95DF}"/>
              </a:ext>
            </a:extLst>
          </p:cNvPr>
          <p:cNvPicPr>
            <a:picLocks noChangeAspect="1"/>
          </p:cNvPicPr>
          <p:nvPr/>
        </p:nvPicPr>
        <p:blipFill>
          <a:blip r:embed="rId3"/>
          <a:stretch>
            <a:fillRect/>
          </a:stretch>
        </p:blipFill>
        <p:spPr>
          <a:xfrm>
            <a:off x="770106" y="1761778"/>
            <a:ext cx="4163006" cy="4934639"/>
          </a:xfrm>
          <a:prstGeom prst="rect">
            <a:avLst/>
          </a:prstGeom>
        </p:spPr>
      </p:pic>
    </p:spTree>
    <p:extLst>
      <p:ext uri="{BB962C8B-B14F-4D97-AF65-F5344CB8AC3E}">
        <p14:creationId xmlns:p14="http://schemas.microsoft.com/office/powerpoint/2010/main" val="1998134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E9281C-3903-4B10-BE51-1F5363509162}"/>
              </a:ext>
            </a:extLst>
          </p:cNvPr>
          <p:cNvSpPr txBox="1"/>
          <p:nvPr/>
        </p:nvSpPr>
        <p:spPr>
          <a:xfrm>
            <a:off x="2115872" y="3105834"/>
            <a:ext cx="8287782" cy="646331"/>
          </a:xfrm>
          <a:prstGeom prst="rect">
            <a:avLst/>
          </a:prstGeom>
          <a:noFill/>
        </p:spPr>
        <p:txBody>
          <a:bodyPr wrap="none" rtlCol="0">
            <a:spAutoFit/>
          </a:bodyPr>
          <a:lstStyle/>
          <a:p>
            <a:r>
              <a:rPr lang="et-EE" sz="3600" dirty="0">
                <a:latin typeface="+mj-lt"/>
              </a:rPr>
              <a:t>Mis on maalil kujutatud inimeste vanused?</a:t>
            </a:r>
            <a:endParaRPr lang="en-GB" sz="3600" dirty="0">
              <a:latin typeface="+mj-lt"/>
            </a:endParaRPr>
          </a:p>
        </p:txBody>
      </p:sp>
    </p:spTree>
    <p:extLst>
      <p:ext uri="{BB962C8B-B14F-4D97-AF65-F5344CB8AC3E}">
        <p14:creationId xmlns:p14="http://schemas.microsoft.com/office/powerpoint/2010/main" val="2467158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FCD731-A451-4768-9BCB-6CCEBCFA28B0}"/>
              </a:ext>
            </a:extLst>
          </p:cNvPr>
          <p:cNvSpPr>
            <a:spLocks noGrp="1"/>
          </p:cNvSpPr>
          <p:nvPr>
            <p:ph idx="1"/>
          </p:nvPr>
        </p:nvSpPr>
        <p:spPr>
          <a:xfrm>
            <a:off x="766763" y="2273300"/>
            <a:ext cx="10515600" cy="966011"/>
          </a:xfrm>
        </p:spPr>
        <p:txBody>
          <a:bodyPr rtlCol="0">
            <a:normAutofit/>
          </a:bodyPr>
          <a:lstStyle/>
          <a:p>
            <a:pPr marL="0" indent="0">
              <a:buNone/>
            </a:pPr>
            <a:r>
              <a:rPr lang="et-EE" dirty="0" err="1">
                <a:solidFill>
                  <a:srgbClr val="FF0000"/>
                </a:solidFill>
                <a:latin typeface="+mj-lt"/>
              </a:rPr>
              <a:t>Vestibulo-okulaarsed</a:t>
            </a:r>
            <a:r>
              <a:rPr lang="et-EE" dirty="0">
                <a:solidFill>
                  <a:srgbClr val="FF0000"/>
                </a:solidFill>
                <a:latin typeface="+mj-lt"/>
              </a:rPr>
              <a:t> </a:t>
            </a:r>
            <a:r>
              <a:rPr lang="et-EE" dirty="0">
                <a:latin typeface="+mj-lt"/>
              </a:rPr>
              <a:t>silmaliigutused - korrigeerivad silmaliigutused, mis kompenseerivad pea liikumisest tingitud muutusi reetina asukohas.</a:t>
            </a:r>
            <a:endParaRPr lang="et-EE" dirty="0">
              <a:latin typeface="+mj-lt"/>
              <a:cs typeface="Arial" panose="020B0604020202020204" pitchFamily="34" charset="0"/>
            </a:endParaRPr>
          </a:p>
        </p:txBody>
      </p:sp>
      <p:sp>
        <p:nvSpPr>
          <p:cNvPr id="11268" name="Rectangle 8">
            <a:extLst>
              <a:ext uri="{FF2B5EF4-FFF2-40B4-BE49-F238E27FC236}">
                <a16:creationId xmlns:a16="http://schemas.microsoft.com/office/drawing/2014/main" id="{F01BC7EF-D9F6-42DD-86CC-A61759A1655D}"/>
              </a:ext>
            </a:extLst>
          </p:cNvPr>
          <p:cNvSpPr>
            <a:spLocks noChangeArrowheads="1"/>
          </p:cNvSpPr>
          <p:nvPr/>
        </p:nvSpPr>
        <p:spPr bwMode="auto">
          <a:xfrm>
            <a:off x="9531350" y="6122988"/>
            <a:ext cx="1898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t-EE" altLang="en-US" sz="1800">
                <a:latin typeface="+mj-lt"/>
                <a:cs typeface="Arial" panose="020B0604020202020204" pitchFamily="34" charset="0"/>
              </a:rPr>
              <a:t>(Duchowski, 2007)</a:t>
            </a:r>
            <a:endParaRPr lang="en-GB" altLang="en-US" sz="1800">
              <a:latin typeface="+mj-lt"/>
            </a:endParaRPr>
          </a:p>
        </p:txBody>
      </p:sp>
      <p:pic>
        <p:nvPicPr>
          <p:cNvPr id="11266" name="Picture 2" descr="최고 Ocular GIF들 | Gfycat">
            <a:extLst>
              <a:ext uri="{FF2B5EF4-FFF2-40B4-BE49-F238E27FC236}">
                <a16:creationId xmlns:a16="http://schemas.microsoft.com/office/drawing/2014/main" id="{EEFB5658-69CB-447F-9A3D-291FD75E7B8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43975" y="4089011"/>
            <a:ext cx="3274469" cy="184188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8FEC9521-A6E7-475C-878F-9BDD5C7B631D}"/>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t-EE" dirty="0"/>
              <a:t>Peamised silmaliigutuste tüübid</a:t>
            </a:r>
            <a:endParaRPr lang="en-GB" dirty="0"/>
          </a:p>
        </p:txBody>
      </p:sp>
      <p:pic>
        <p:nvPicPr>
          <p:cNvPr id="5" name="Picture 4" descr="Icon&#10;&#10;Description automatically generated">
            <a:hlinkClick r:id="rId4"/>
            <a:extLst>
              <a:ext uri="{FF2B5EF4-FFF2-40B4-BE49-F238E27FC236}">
                <a16:creationId xmlns:a16="http://schemas.microsoft.com/office/drawing/2014/main" id="{C310EAA2-1B96-7951-DEC3-337E9227A6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4208" y="3652737"/>
            <a:ext cx="899534" cy="872548"/>
          </a:xfrm>
          <a:prstGeom prst="rect">
            <a:avLst/>
          </a:prstGeom>
        </p:spPr>
      </p:pic>
    </p:spTree>
    <p:extLst>
      <p:ext uri="{BB962C8B-B14F-4D97-AF65-F5344CB8AC3E}">
        <p14:creationId xmlns:p14="http://schemas.microsoft.com/office/powerpoint/2010/main" val="1461551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9E100A-1ED1-4C73-9BE3-7079B326DC46}"/>
              </a:ext>
            </a:extLst>
          </p:cNvPr>
          <p:cNvPicPr>
            <a:picLocks noChangeAspect="1"/>
          </p:cNvPicPr>
          <p:nvPr/>
        </p:nvPicPr>
        <p:blipFill rotWithShape="1">
          <a:blip r:embed="rId3"/>
          <a:srcRect l="8963" r="4203" b="51207"/>
          <a:stretch/>
        </p:blipFill>
        <p:spPr>
          <a:xfrm>
            <a:off x="786318" y="3769372"/>
            <a:ext cx="4261115" cy="2883677"/>
          </a:xfrm>
          <a:prstGeom prst="rect">
            <a:avLst/>
          </a:prstGeom>
        </p:spPr>
      </p:pic>
      <p:pic>
        <p:nvPicPr>
          <p:cNvPr id="10" name="Picture 9">
            <a:extLst>
              <a:ext uri="{FF2B5EF4-FFF2-40B4-BE49-F238E27FC236}">
                <a16:creationId xmlns:a16="http://schemas.microsoft.com/office/drawing/2014/main" id="{A8801603-E8C0-40C2-9F4A-43F9CD3D78BB}"/>
              </a:ext>
            </a:extLst>
          </p:cNvPr>
          <p:cNvPicPr>
            <a:picLocks noChangeAspect="1"/>
          </p:cNvPicPr>
          <p:nvPr/>
        </p:nvPicPr>
        <p:blipFill rotWithShape="1">
          <a:blip r:embed="rId3"/>
          <a:srcRect l="3590" t="52627" r="2507"/>
          <a:stretch/>
        </p:blipFill>
        <p:spPr>
          <a:xfrm>
            <a:off x="5047433" y="3866221"/>
            <a:ext cx="4427388" cy="2689977"/>
          </a:xfrm>
          <a:prstGeom prst="rect">
            <a:avLst/>
          </a:prstGeom>
        </p:spPr>
      </p:pic>
      <p:sp>
        <p:nvSpPr>
          <p:cNvPr id="3" name="Content Placeholder 2">
            <a:extLst>
              <a:ext uri="{FF2B5EF4-FFF2-40B4-BE49-F238E27FC236}">
                <a16:creationId xmlns:a16="http://schemas.microsoft.com/office/drawing/2014/main" id="{58FCD731-A451-4768-9BCB-6CCEBCFA28B0}"/>
              </a:ext>
            </a:extLst>
          </p:cNvPr>
          <p:cNvSpPr>
            <a:spLocks noGrp="1"/>
          </p:cNvSpPr>
          <p:nvPr>
            <p:ph idx="1"/>
          </p:nvPr>
        </p:nvSpPr>
        <p:spPr>
          <a:xfrm>
            <a:off x="703178" y="1743639"/>
            <a:ext cx="10921831" cy="2689977"/>
          </a:xfrm>
        </p:spPr>
        <p:txBody>
          <a:bodyPr rtlCol="0">
            <a:normAutofit/>
          </a:bodyPr>
          <a:lstStyle/>
          <a:p>
            <a:pPr marL="0" indent="0">
              <a:buNone/>
            </a:pPr>
            <a:r>
              <a:rPr lang="et-EE" dirty="0" err="1">
                <a:solidFill>
                  <a:srgbClr val="FF0000"/>
                </a:solidFill>
                <a:latin typeface="+mj-lt"/>
                <a:cs typeface="Arial" panose="020B0604020202020204" pitchFamily="34" charset="0"/>
              </a:rPr>
              <a:t>Optokineetiline</a:t>
            </a:r>
            <a:r>
              <a:rPr lang="et-EE" dirty="0">
                <a:solidFill>
                  <a:srgbClr val="FF0000"/>
                </a:solidFill>
                <a:latin typeface="+mj-lt"/>
                <a:cs typeface="Arial" panose="020B0604020202020204" pitchFamily="34" charset="0"/>
              </a:rPr>
              <a:t> </a:t>
            </a:r>
            <a:r>
              <a:rPr lang="et-EE" dirty="0" err="1">
                <a:solidFill>
                  <a:srgbClr val="FF0000"/>
                </a:solidFill>
                <a:latin typeface="+mj-lt"/>
                <a:cs typeface="Arial" panose="020B0604020202020204" pitchFamily="34" charset="0"/>
              </a:rPr>
              <a:t>nüstagm</a:t>
            </a:r>
            <a:r>
              <a:rPr lang="et-EE" dirty="0">
                <a:solidFill>
                  <a:srgbClr val="FF0000"/>
                </a:solidFill>
                <a:latin typeface="+mj-lt"/>
                <a:cs typeface="Arial" panose="020B0604020202020204" pitchFamily="34" charset="0"/>
              </a:rPr>
              <a:t> </a:t>
            </a:r>
            <a:r>
              <a:rPr lang="et-EE" dirty="0">
                <a:latin typeface="+mj-lt"/>
                <a:cs typeface="Arial" panose="020B0604020202020204" pitchFamily="34" charset="0"/>
              </a:rPr>
              <a:t>– silmade liikumise muster, mis tekib vastusena suure osa nägemisvälja korrapärasele liikumisele. Silmade liikumise mustrit kirjeldavad kordamööda vahelduvad aeglased liikumise suunalised sujuvad silmaliigutused teises suunas liikuvate kiirete silmaliigutustega (</a:t>
            </a:r>
            <a:r>
              <a:rPr lang="et-EE" dirty="0" err="1">
                <a:latin typeface="+mj-lt"/>
                <a:cs typeface="Arial" panose="020B0604020202020204" pitchFamily="34" charset="0"/>
              </a:rPr>
              <a:t>sakaadidega</a:t>
            </a:r>
            <a:r>
              <a:rPr lang="et-EE" dirty="0">
                <a:latin typeface="+mj-lt"/>
                <a:cs typeface="Arial" panose="020B0604020202020204" pitchFamily="34" charset="0"/>
              </a:rPr>
              <a:t>)</a:t>
            </a:r>
          </a:p>
        </p:txBody>
      </p:sp>
      <p:sp>
        <p:nvSpPr>
          <p:cNvPr id="11268" name="Rectangle 8">
            <a:extLst>
              <a:ext uri="{FF2B5EF4-FFF2-40B4-BE49-F238E27FC236}">
                <a16:creationId xmlns:a16="http://schemas.microsoft.com/office/drawing/2014/main" id="{F01BC7EF-D9F6-42DD-86CC-A61759A1655D}"/>
              </a:ext>
            </a:extLst>
          </p:cNvPr>
          <p:cNvSpPr>
            <a:spLocks noChangeArrowheads="1"/>
          </p:cNvSpPr>
          <p:nvPr/>
        </p:nvSpPr>
        <p:spPr bwMode="auto">
          <a:xfrm>
            <a:off x="9531350" y="6122988"/>
            <a:ext cx="1898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t-EE" altLang="en-US" sz="1800">
                <a:latin typeface="+mj-lt"/>
                <a:cs typeface="Arial" panose="020B0604020202020204" pitchFamily="34" charset="0"/>
              </a:rPr>
              <a:t>(Duchowski, 2007)</a:t>
            </a:r>
            <a:endParaRPr lang="en-GB" altLang="en-US" sz="1800">
              <a:latin typeface="+mj-lt"/>
            </a:endParaRPr>
          </a:p>
        </p:txBody>
      </p:sp>
      <p:sp>
        <p:nvSpPr>
          <p:cNvPr id="6" name="Rectangle 5">
            <a:extLst>
              <a:ext uri="{FF2B5EF4-FFF2-40B4-BE49-F238E27FC236}">
                <a16:creationId xmlns:a16="http://schemas.microsoft.com/office/drawing/2014/main" id="{8B4EAE0E-0D09-4A44-9859-9FA97F5DB3A6}"/>
              </a:ext>
            </a:extLst>
          </p:cNvPr>
          <p:cNvSpPr/>
          <p:nvPr/>
        </p:nvSpPr>
        <p:spPr>
          <a:xfrm rot="16200000">
            <a:off x="-223053" y="5550630"/>
            <a:ext cx="1446230" cy="369332"/>
          </a:xfrm>
          <a:prstGeom prst="rect">
            <a:avLst/>
          </a:prstGeom>
        </p:spPr>
        <p:txBody>
          <a:bodyPr wrap="none">
            <a:spAutoFit/>
          </a:bodyPr>
          <a:lstStyle/>
          <a:p>
            <a:r>
              <a:rPr lang="et-EE" dirty="0">
                <a:latin typeface="+mj-lt"/>
              </a:rPr>
              <a:t>(</a:t>
            </a:r>
            <a:r>
              <a:rPr lang="en-GB" dirty="0" err="1">
                <a:latin typeface="+mj-lt"/>
              </a:rPr>
              <a:t>Sangi</a:t>
            </a:r>
            <a:r>
              <a:rPr lang="en-GB" dirty="0">
                <a:latin typeface="+mj-lt"/>
              </a:rPr>
              <a:t>,</a:t>
            </a:r>
            <a:r>
              <a:rPr lang="et-EE" dirty="0">
                <a:latin typeface="+mj-lt"/>
              </a:rPr>
              <a:t> </a:t>
            </a:r>
            <a:r>
              <a:rPr lang="en-GB" dirty="0">
                <a:latin typeface="+mj-lt"/>
              </a:rPr>
              <a:t>2017) </a:t>
            </a:r>
          </a:p>
        </p:txBody>
      </p:sp>
      <p:sp>
        <p:nvSpPr>
          <p:cNvPr id="14" name="Title 1">
            <a:extLst>
              <a:ext uri="{FF2B5EF4-FFF2-40B4-BE49-F238E27FC236}">
                <a16:creationId xmlns:a16="http://schemas.microsoft.com/office/drawing/2014/main" id="{DBDC519C-FA21-4930-BB35-855BDACC5B53}"/>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t-EE" dirty="0"/>
              <a:t>Peamised silmaliigutuste tüübid</a:t>
            </a:r>
            <a:endParaRPr lang="en-GB" dirty="0"/>
          </a:p>
        </p:txBody>
      </p:sp>
    </p:spTree>
    <p:extLst>
      <p:ext uri="{BB962C8B-B14F-4D97-AF65-F5344CB8AC3E}">
        <p14:creationId xmlns:p14="http://schemas.microsoft.com/office/powerpoint/2010/main" val="2694875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Visual acuity">
            <a:extLst>
              <a:ext uri="{FF2B5EF4-FFF2-40B4-BE49-F238E27FC236}">
                <a16:creationId xmlns:a16="http://schemas.microsoft.com/office/drawing/2014/main" id="{0AFC3C2E-A5CC-4A73-9CFB-DB728323C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328" y="1925873"/>
            <a:ext cx="6401003" cy="48057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6FE2240-BBA1-4FBA-B6D9-4A04A74BE548}"/>
              </a:ext>
            </a:extLst>
          </p:cNvPr>
          <p:cNvSpPr txBox="1"/>
          <p:nvPr/>
        </p:nvSpPr>
        <p:spPr>
          <a:xfrm>
            <a:off x="7645941" y="2509736"/>
            <a:ext cx="3707860" cy="2677656"/>
          </a:xfrm>
          <a:prstGeom prst="rect">
            <a:avLst/>
          </a:prstGeom>
          <a:noFill/>
        </p:spPr>
        <p:txBody>
          <a:bodyPr wrap="square" rtlCol="0">
            <a:spAutoFit/>
          </a:bodyPr>
          <a:lstStyle/>
          <a:p>
            <a:r>
              <a:rPr lang="et-EE" sz="2400" dirty="0" err="1">
                <a:solidFill>
                  <a:srgbClr val="FF0000"/>
                </a:solidFill>
                <a:latin typeface="+mj-lt"/>
              </a:rPr>
              <a:t>Optokineetilist</a:t>
            </a:r>
            <a:r>
              <a:rPr lang="et-EE" sz="2400" dirty="0">
                <a:solidFill>
                  <a:srgbClr val="FF0000"/>
                </a:solidFill>
                <a:latin typeface="+mj-lt"/>
              </a:rPr>
              <a:t> </a:t>
            </a:r>
            <a:r>
              <a:rPr lang="et-EE" sz="2400" dirty="0" err="1">
                <a:solidFill>
                  <a:srgbClr val="FF0000"/>
                </a:solidFill>
                <a:latin typeface="+mj-lt"/>
              </a:rPr>
              <a:t>nüstagmi</a:t>
            </a:r>
            <a:r>
              <a:rPr lang="et-EE" sz="2400" dirty="0">
                <a:solidFill>
                  <a:srgbClr val="FF0000"/>
                </a:solidFill>
                <a:latin typeface="+mj-lt"/>
              </a:rPr>
              <a:t> </a:t>
            </a:r>
            <a:r>
              <a:rPr lang="et-EE" sz="2400" dirty="0">
                <a:latin typeface="+mj-lt"/>
              </a:rPr>
              <a:t>on võimalik kasutada ka väikelaste nägemisteravuse</a:t>
            </a:r>
          </a:p>
          <a:p>
            <a:r>
              <a:rPr lang="et-EE" sz="2400" dirty="0">
                <a:latin typeface="+mj-lt"/>
              </a:rPr>
              <a:t>objektiivseks hindamiseks (vt nt </a:t>
            </a:r>
            <a:r>
              <a:rPr lang="en-GB" sz="2400" dirty="0">
                <a:latin typeface="+mj-lt"/>
              </a:rPr>
              <a:t>Dayton</a:t>
            </a:r>
            <a:r>
              <a:rPr lang="et-EE" sz="2400" dirty="0">
                <a:latin typeface="+mj-lt"/>
              </a:rPr>
              <a:t> et </a:t>
            </a:r>
            <a:r>
              <a:rPr lang="et-EE" sz="2400" dirty="0" err="1">
                <a:latin typeface="+mj-lt"/>
              </a:rPr>
              <a:t>al</a:t>
            </a:r>
            <a:r>
              <a:rPr lang="et-EE" sz="2400" dirty="0">
                <a:latin typeface="+mj-lt"/>
              </a:rPr>
              <a:t>, </a:t>
            </a:r>
            <a:r>
              <a:rPr lang="en-GB" sz="2400" dirty="0">
                <a:latin typeface="+mj-lt"/>
              </a:rPr>
              <a:t>1964</a:t>
            </a:r>
            <a:r>
              <a:rPr lang="et-EE" sz="2400" dirty="0">
                <a:latin typeface="+mj-lt"/>
              </a:rPr>
              <a:t>; </a:t>
            </a:r>
            <a:r>
              <a:rPr lang="en-GB" sz="2400" dirty="0" err="1">
                <a:latin typeface="+mj-lt"/>
              </a:rPr>
              <a:t>Doustkouhi</a:t>
            </a:r>
            <a:r>
              <a:rPr lang="et-EE" sz="2400" dirty="0">
                <a:latin typeface="+mj-lt"/>
              </a:rPr>
              <a:t> et </a:t>
            </a:r>
            <a:r>
              <a:rPr lang="et-EE" sz="2400" dirty="0" err="1">
                <a:latin typeface="+mj-lt"/>
              </a:rPr>
              <a:t>al</a:t>
            </a:r>
            <a:r>
              <a:rPr lang="et-EE" sz="2400" dirty="0">
                <a:latin typeface="+mj-lt"/>
              </a:rPr>
              <a:t>, </a:t>
            </a:r>
            <a:r>
              <a:rPr lang="en-GB" sz="2400" dirty="0">
                <a:latin typeface="+mj-lt"/>
              </a:rPr>
              <a:t>2020) </a:t>
            </a:r>
          </a:p>
          <a:p>
            <a:endParaRPr lang="et-EE" sz="2400" dirty="0">
              <a:latin typeface="+mj-lt"/>
            </a:endParaRPr>
          </a:p>
        </p:txBody>
      </p:sp>
      <p:sp>
        <p:nvSpPr>
          <p:cNvPr id="11" name="Title 1">
            <a:extLst>
              <a:ext uri="{FF2B5EF4-FFF2-40B4-BE49-F238E27FC236}">
                <a16:creationId xmlns:a16="http://schemas.microsoft.com/office/drawing/2014/main" id="{9814DF23-0E9F-4F09-97C3-FD2BE7E197CE}"/>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t-EE" dirty="0"/>
              <a:t>Peamised silmaliigutuste tüübid</a:t>
            </a:r>
            <a:endParaRPr lang="en-GB" dirty="0"/>
          </a:p>
        </p:txBody>
      </p:sp>
    </p:spTree>
    <p:extLst>
      <p:ext uri="{BB962C8B-B14F-4D97-AF65-F5344CB8AC3E}">
        <p14:creationId xmlns:p14="http://schemas.microsoft.com/office/powerpoint/2010/main" val="8344992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7774" y="1985665"/>
            <a:ext cx="9440694" cy="1443335"/>
          </a:xfrm>
        </p:spPr>
        <p:txBody>
          <a:bodyPr>
            <a:normAutofit/>
          </a:bodyPr>
          <a:lstStyle/>
          <a:p>
            <a:pPr marL="0" indent="0">
              <a:buNone/>
            </a:pPr>
            <a:r>
              <a:rPr lang="et-EE" dirty="0">
                <a:solidFill>
                  <a:srgbClr val="FF0000"/>
                </a:solidFill>
                <a:latin typeface="+mj-lt"/>
                <a:cs typeface="Times New Roman" panose="02020603050405020304" pitchFamily="18" charset="0"/>
              </a:rPr>
              <a:t>Pupilli valgusrefleks refleks </a:t>
            </a:r>
            <a:r>
              <a:rPr lang="et-EE" dirty="0">
                <a:latin typeface="+mj-lt"/>
                <a:cs typeface="Times New Roman" panose="02020603050405020304" pitchFamily="18" charset="0"/>
              </a:rPr>
              <a:t>– silmaava suuruse kohanemine valgustingimuste muutusele. Pupilli valgusrefleks kaitseb võrkkesta võimaliku kahjustuse eest </a:t>
            </a:r>
            <a:r>
              <a:rPr lang="en-GB" dirty="0">
                <a:latin typeface="+mj-lt"/>
              </a:rPr>
              <a:t>(Ellis, 1981)</a:t>
            </a:r>
            <a:endParaRPr lang="et-EE" dirty="0">
              <a:latin typeface="+mj-lt"/>
              <a:cs typeface="Times New Roman" panose="02020603050405020304" pitchFamily="18" charset="0"/>
            </a:endParaRPr>
          </a:p>
          <a:p>
            <a:pPr marL="0" indent="0">
              <a:buNone/>
            </a:pPr>
            <a:endParaRPr lang="et-EE" dirty="0">
              <a:latin typeface="+mj-lt"/>
              <a:cs typeface="Times New Roman" panose="02020603050405020304" pitchFamily="18" charset="0"/>
            </a:endParaRPr>
          </a:p>
          <a:p>
            <a:pPr marL="0" indent="0">
              <a:buNone/>
            </a:pPr>
            <a:endParaRPr lang="et-EE" dirty="0">
              <a:latin typeface="+mj-lt"/>
              <a:cs typeface="Times New Roman" panose="02020603050405020304" pitchFamily="18" charset="0"/>
            </a:endParaRPr>
          </a:p>
        </p:txBody>
      </p:sp>
      <p:sp>
        <p:nvSpPr>
          <p:cNvPr id="9" name="Title 1">
            <a:extLst>
              <a:ext uri="{FF2B5EF4-FFF2-40B4-BE49-F238E27FC236}">
                <a16:creationId xmlns:a16="http://schemas.microsoft.com/office/drawing/2014/main" id="{F0A74EBC-ABF8-4E54-949D-A1D0351958FA}"/>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t-EE" dirty="0"/>
              <a:t>Peamised silmaliigutuste tüübid</a:t>
            </a:r>
            <a:endParaRPr lang="en-GB" dirty="0"/>
          </a:p>
        </p:txBody>
      </p:sp>
      <p:pic>
        <p:nvPicPr>
          <p:cNvPr id="5" name="Picture 4">
            <a:extLst>
              <a:ext uri="{FF2B5EF4-FFF2-40B4-BE49-F238E27FC236}">
                <a16:creationId xmlns:a16="http://schemas.microsoft.com/office/drawing/2014/main" id="{86AD9CAF-45FA-4505-AC66-46A4D3ADBAC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587559" y="3346316"/>
            <a:ext cx="5992238" cy="3261481"/>
          </a:xfrm>
          <a:prstGeom prst="rect">
            <a:avLst/>
          </a:prstGeom>
          <a:noFill/>
        </p:spPr>
      </p:pic>
    </p:spTree>
    <p:extLst>
      <p:ext uri="{BB962C8B-B14F-4D97-AF65-F5344CB8AC3E}">
        <p14:creationId xmlns:p14="http://schemas.microsoft.com/office/powerpoint/2010/main" val="29251921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7774" y="1985665"/>
            <a:ext cx="9440694" cy="1619044"/>
          </a:xfrm>
        </p:spPr>
        <p:txBody>
          <a:bodyPr>
            <a:normAutofit/>
          </a:bodyPr>
          <a:lstStyle/>
          <a:p>
            <a:pPr marL="0" indent="0">
              <a:buNone/>
            </a:pPr>
            <a:r>
              <a:rPr lang="et-EE" dirty="0">
                <a:latin typeface="+mj-lt"/>
                <a:cs typeface="Times New Roman" panose="02020603050405020304" pitchFamily="18" charset="0"/>
              </a:rPr>
              <a:t>Silmaavaahenemine</a:t>
            </a:r>
            <a:r>
              <a:rPr lang="et-EE" b="1" dirty="0">
                <a:latin typeface="+mj-lt"/>
                <a:cs typeface="Times New Roman" panose="02020603050405020304" pitchFamily="18" charset="0"/>
              </a:rPr>
              <a:t> </a:t>
            </a:r>
            <a:r>
              <a:rPr lang="et-EE" dirty="0">
                <a:latin typeface="+mj-lt"/>
                <a:cs typeface="Times New Roman" panose="02020603050405020304" pitchFamily="18" charset="0"/>
              </a:rPr>
              <a:t>ehk </a:t>
            </a:r>
            <a:r>
              <a:rPr lang="et-EE" dirty="0" err="1">
                <a:solidFill>
                  <a:srgbClr val="FF0000"/>
                </a:solidFill>
                <a:latin typeface="+mj-lt"/>
                <a:cs typeface="Times New Roman" panose="02020603050405020304" pitchFamily="18" charset="0"/>
              </a:rPr>
              <a:t>mioos</a:t>
            </a:r>
            <a:r>
              <a:rPr lang="et-EE" dirty="0">
                <a:latin typeface="+mj-lt"/>
                <a:cs typeface="Times New Roman" panose="02020603050405020304" pitchFamily="18" charset="0"/>
              </a:rPr>
              <a:t> toimub </a:t>
            </a:r>
            <a:r>
              <a:rPr lang="et-EE" dirty="0" err="1">
                <a:latin typeface="+mj-lt"/>
                <a:cs typeface="Times New Roman" panose="02020603050405020304" pitchFamily="18" charset="0"/>
              </a:rPr>
              <a:t>parasümpaatilise</a:t>
            </a:r>
            <a:r>
              <a:rPr lang="et-EE" dirty="0">
                <a:latin typeface="+mj-lt"/>
                <a:cs typeface="Times New Roman" panose="02020603050405020304" pitchFamily="18" charset="0"/>
              </a:rPr>
              <a:t> närvi juhitud silmaavaahendaja sõõrjalt paikneva lihase (</a:t>
            </a:r>
            <a:r>
              <a:rPr lang="et-EE" i="1" dirty="0">
                <a:latin typeface="+mj-lt"/>
                <a:cs typeface="Times New Roman" panose="02020603050405020304" pitchFamily="18" charset="0"/>
              </a:rPr>
              <a:t>m. </a:t>
            </a:r>
            <a:r>
              <a:rPr lang="et-EE" i="1" dirty="0" err="1">
                <a:latin typeface="+mj-lt"/>
                <a:cs typeface="Times New Roman" panose="02020603050405020304" pitchFamily="18" charset="0"/>
              </a:rPr>
              <a:t>sphincter</a:t>
            </a:r>
            <a:r>
              <a:rPr lang="et-EE" i="1" dirty="0">
                <a:latin typeface="+mj-lt"/>
                <a:cs typeface="Times New Roman" panose="02020603050405020304" pitchFamily="18" charset="0"/>
              </a:rPr>
              <a:t> </a:t>
            </a:r>
            <a:r>
              <a:rPr lang="et-EE" i="1" dirty="0" err="1">
                <a:latin typeface="+mj-lt"/>
                <a:cs typeface="Times New Roman" panose="02020603050405020304" pitchFamily="18" charset="0"/>
              </a:rPr>
              <a:t>pupillae</a:t>
            </a:r>
            <a:r>
              <a:rPr lang="et-EE" dirty="0">
                <a:latin typeface="+mj-lt"/>
                <a:cs typeface="Times New Roman" panose="02020603050405020304" pitchFamily="18" charset="0"/>
              </a:rPr>
              <a:t>) abil </a:t>
            </a:r>
            <a:r>
              <a:rPr lang="en-GB" dirty="0">
                <a:latin typeface="+mj-lt"/>
              </a:rPr>
              <a:t>(Ellis, 1981)</a:t>
            </a:r>
            <a:r>
              <a:rPr lang="et-EE" dirty="0">
                <a:latin typeface="+mj-lt"/>
                <a:cs typeface="Times New Roman" panose="02020603050405020304" pitchFamily="18" charset="0"/>
              </a:rPr>
              <a:t>.</a:t>
            </a:r>
          </a:p>
        </p:txBody>
      </p:sp>
      <p:sp>
        <p:nvSpPr>
          <p:cNvPr id="9" name="Title 1">
            <a:extLst>
              <a:ext uri="{FF2B5EF4-FFF2-40B4-BE49-F238E27FC236}">
                <a16:creationId xmlns:a16="http://schemas.microsoft.com/office/drawing/2014/main" id="{F0A74EBC-ABF8-4E54-949D-A1D0351958FA}"/>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t-EE" dirty="0"/>
              <a:t>Peamised silmaliigutuste tüübid</a:t>
            </a:r>
            <a:endParaRPr lang="en-GB" dirty="0"/>
          </a:p>
        </p:txBody>
      </p:sp>
      <p:pic>
        <p:nvPicPr>
          <p:cNvPr id="11" name="Picture 10">
            <a:extLst>
              <a:ext uri="{FF2B5EF4-FFF2-40B4-BE49-F238E27FC236}">
                <a16:creationId xmlns:a16="http://schemas.microsoft.com/office/drawing/2014/main" id="{F3396CED-7EAB-4BF8-9DBB-443748D011D0}"/>
              </a:ext>
            </a:extLst>
          </p:cNvPr>
          <p:cNvPicPr>
            <a:picLocks noChangeAspect="1"/>
          </p:cNvPicPr>
          <p:nvPr/>
        </p:nvPicPr>
        <p:blipFill>
          <a:blip r:embed="rId3"/>
          <a:stretch>
            <a:fillRect/>
          </a:stretch>
        </p:blipFill>
        <p:spPr>
          <a:xfrm>
            <a:off x="2665256" y="3506821"/>
            <a:ext cx="7488267" cy="2959010"/>
          </a:xfrm>
          <a:prstGeom prst="rect">
            <a:avLst/>
          </a:prstGeom>
        </p:spPr>
      </p:pic>
    </p:spTree>
    <p:extLst>
      <p:ext uri="{BB962C8B-B14F-4D97-AF65-F5344CB8AC3E}">
        <p14:creationId xmlns:p14="http://schemas.microsoft.com/office/powerpoint/2010/main" val="2660733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7774" y="1985665"/>
            <a:ext cx="9440694" cy="3238088"/>
          </a:xfrm>
        </p:spPr>
        <p:txBody>
          <a:bodyPr>
            <a:normAutofit/>
          </a:bodyPr>
          <a:lstStyle/>
          <a:p>
            <a:pPr marL="0" indent="0">
              <a:buNone/>
            </a:pPr>
            <a:r>
              <a:rPr lang="et-EE" dirty="0">
                <a:latin typeface="+mj-lt"/>
                <a:cs typeface="Times New Roman" panose="02020603050405020304" pitchFamily="18" charset="0"/>
              </a:rPr>
              <a:t>Silmaava suurenemine ehk </a:t>
            </a:r>
            <a:r>
              <a:rPr lang="et-EE" dirty="0" err="1">
                <a:solidFill>
                  <a:srgbClr val="FF0000"/>
                </a:solidFill>
                <a:latin typeface="+mj-lt"/>
                <a:cs typeface="Times New Roman" panose="02020603050405020304" pitchFamily="18" charset="0"/>
              </a:rPr>
              <a:t>müdriaas</a:t>
            </a:r>
            <a:r>
              <a:rPr lang="et-EE" dirty="0">
                <a:latin typeface="+mj-lt"/>
                <a:cs typeface="Times New Roman" panose="02020603050405020304" pitchFamily="18" charset="0"/>
              </a:rPr>
              <a:t> toimub silmaavalaiendaja (</a:t>
            </a:r>
            <a:r>
              <a:rPr lang="et-EE" i="1" dirty="0">
                <a:latin typeface="+mj-lt"/>
                <a:cs typeface="Times New Roman" panose="02020603050405020304" pitchFamily="18" charset="0"/>
              </a:rPr>
              <a:t>m. </a:t>
            </a:r>
            <a:r>
              <a:rPr lang="et-EE" i="1" dirty="0" err="1">
                <a:latin typeface="+mj-lt"/>
                <a:cs typeface="Times New Roman" panose="02020603050405020304" pitchFamily="18" charset="0"/>
              </a:rPr>
              <a:t>dilatator</a:t>
            </a:r>
            <a:r>
              <a:rPr lang="et-EE" i="1" dirty="0">
                <a:latin typeface="+mj-lt"/>
                <a:cs typeface="Times New Roman" panose="02020603050405020304" pitchFamily="18" charset="0"/>
              </a:rPr>
              <a:t> </a:t>
            </a:r>
            <a:r>
              <a:rPr lang="et-EE" i="1" dirty="0" err="1">
                <a:latin typeface="+mj-lt"/>
                <a:cs typeface="Times New Roman" panose="02020603050405020304" pitchFamily="18" charset="0"/>
              </a:rPr>
              <a:t>pupillae</a:t>
            </a:r>
            <a:r>
              <a:rPr lang="et-EE" dirty="0">
                <a:latin typeface="+mj-lt"/>
                <a:cs typeface="Times New Roman" panose="02020603050405020304" pitchFamily="18" charset="0"/>
              </a:rPr>
              <a:t>) radiaalselt paiknevate lihaste toimel. Selle juhtimine kuulub sümpaatilise närvisüsteemi alla </a:t>
            </a:r>
            <a:r>
              <a:rPr lang="en-GB" dirty="0">
                <a:latin typeface="+mj-lt"/>
              </a:rPr>
              <a:t>(Ellis, 1981)</a:t>
            </a:r>
            <a:r>
              <a:rPr lang="et-EE" dirty="0">
                <a:latin typeface="+mj-lt"/>
                <a:cs typeface="Times New Roman" panose="02020603050405020304" pitchFamily="18" charset="0"/>
              </a:rPr>
              <a:t>.</a:t>
            </a:r>
          </a:p>
        </p:txBody>
      </p:sp>
      <p:sp>
        <p:nvSpPr>
          <p:cNvPr id="9" name="Title 1">
            <a:extLst>
              <a:ext uri="{FF2B5EF4-FFF2-40B4-BE49-F238E27FC236}">
                <a16:creationId xmlns:a16="http://schemas.microsoft.com/office/drawing/2014/main" id="{F0A74EBC-ABF8-4E54-949D-A1D0351958FA}"/>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t-EE" dirty="0"/>
              <a:t>Peamised silmaliigutuste tüübid</a:t>
            </a:r>
            <a:endParaRPr lang="en-GB" dirty="0"/>
          </a:p>
        </p:txBody>
      </p:sp>
      <p:pic>
        <p:nvPicPr>
          <p:cNvPr id="7" name="Picture 6">
            <a:extLst>
              <a:ext uri="{FF2B5EF4-FFF2-40B4-BE49-F238E27FC236}">
                <a16:creationId xmlns:a16="http://schemas.microsoft.com/office/drawing/2014/main" id="{3C6DE274-C63C-4695-835A-E63CA21CA596}"/>
              </a:ext>
            </a:extLst>
          </p:cNvPr>
          <p:cNvPicPr>
            <a:picLocks noChangeAspect="1"/>
          </p:cNvPicPr>
          <p:nvPr/>
        </p:nvPicPr>
        <p:blipFill>
          <a:blip r:embed="rId2"/>
          <a:stretch>
            <a:fillRect/>
          </a:stretch>
        </p:blipFill>
        <p:spPr>
          <a:xfrm>
            <a:off x="2703478" y="3585253"/>
            <a:ext cx="7169286" cy="2830592"/>
          </a:xfrm>
          <a:prstGeom prst="rect">
            <a:avLst/>
          </a:prstGeom>
        </p:spPr>
      </p:pic>
    </p:spTree>
    <p:extLst>
      <p:ext uri="{BB962C8B-B14F-4D97-AF65-F5344CB8AC3E}">
        <p14:creationId xmlns:p14="http://schemas.microsoft.com/office/powerpoint/2010/main" val="18389178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he Central and Peripheral Nervous Systems">
            <a:extLst>
              <a:ext uri="{FF2B5EF4-FFF2-40B4-BE49-F238E27FC236}">
                <a16:creationId xmlns:a16="http://schemas.microsoft.com/office/drawing/2014/main" id="{F0C3CF19-9F95-4FFD-A259-1DF578F71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509588"/>
            <a:ext cx="10390030" cy="57578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12C0EED-7AC5-46B6-9557-6D0AD058751E}"/>
              </a:ext>
            </a:extLst>
          </p:cNvPr>
          <p:cNvSpPr/>
          <p:nvPr/>
        </p:nvSpPr>
        <p:spPr>
          <a:xfrm>
            <a:off x="7413435" y="6216013"/>
            <a:ext cx="4165179" cy="369332"/>
          </a:xfrm>
          <a:prstGeom prst="rect">
            <a:avLst/>
          </a:prstGeom>
        </p:spPr>
        <p:txBody>
          <a:bodyPr wrap="none">
            <a:spAutoFit/>
          </a:bodyPr>
          <a:lstStyle/>
          <a:p>
            <a:r>
              <a:rPr lang="et-EE" dirty="0"/>
              <a:t>(</a:t>
            </a:r>
            <a:r>
              <a:rPr lang="en-GB" dirty="0" err="1"/>
              <a:t>Gleitman</a:t>
            </a:r>
            <a:r>
              <a:rPr lang="et-EE" dirty="0"/>
              <a:t>, </a:t>
            </a:r>
            <a:r>
              <a:rPr lang="en-GB" dirty="0"/>
              <a:t>Reisberg, &amp; Gross, 2003</a:t>
            </a:r>
            <a:r>
              <a:rPr lang="et-EE" dirty="0"/>
              <a:t>, 3. </a:t>
            </a:r>
            <a:r>
              <a:rPr lang="et-EE" dirty="0" err="1"/>
              <a:t>ptk</a:t>
            </a:r>
            <a:r>
              <a:rPr lang="en-GB" dirty="0"/>
              <a:t>)</a:t>
            </a:r>
            <a:endParaRPr lang="et-EE" dirty="0"/>
          </a:p>
        </p:txBody>
      </p:sp>
    </p:spTree>
    <p:extLst>
      <p:ext uri="{BB962C8B-B14F-4D97-AF65-F5344CB8AC3E}">
        <p14:creationId xmlns:p14="http://schemas.microsoft.com/office/powerpoint/2010/main" val="7160542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he Architecture of the Nervous System">
            <a:extLst>
              <a:ext uri="{FF2B5EF4-FFF2-40B4-BE49-F238E27FC236}">
                <a16:creationId xmlns:a16="http://schemas.microsoft.com/office/drawing/2014/main" id="{A40FE452-D80C-4834-ACBA-A6EB0EB873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47428" r="65596" b="44533"/>
          <a:stretch/>
        </p:blipFill>
        <p:spPr bwMode="auto">
          <a:xfrm>
            <a:off x="3524250" y="6248400"/>
            <a:ext cx="2857500" cy="47625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The Architecture of the Nervous System">
            <a:extLst>
              <a:ext uri="{FF2B5EF4-FFF2-40B4-BE49-F238E27FC236}">
                <a16:creationId xmlns:a16="http://schemas.microsoft.com/office/drawing/2014/main" id="{12345FD9-B370-423E-BD88-EDDC9083C1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16"/>
          <a:stretch/>
        </p:blipFill>
        <p:spPr bwMode="auto">
          <a:xfrm>
            <a:off x="3790950" y="323850"/>
            <a:ext cx="5505450" cy="59245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3D2C4F2-CCA4-43A5-9F6B-BEA03DB96460}"/>
              </a:ext>
            </a:extLst>
          </p:cNvPr>
          <p:cNvSpPr/>
          <p:nvPr/>
        </p:nvSpPr>
        <p:spPr>
          <a:xfrm>
            <a:off x="7413435" y="6216013"/>
            <a:ext cx="4165179" cy="369332"/>
          </a:xfrm>
          <a:prstGeom prst="rect">
            <a:avLst/>
          </a:prstGeom>
        </p:spPr>
        <p:txBody>
          <a:bodyPr wrap="none">
            <a:spAutoFit/>
          </a:bodyPr>
          <a:lstStyle/>
          <a:p>
            <a:r>
              <a:rPr lang="et-EE" dirty="0"/>
              <a:t>(</a:t>
            </a:r>
            <a:r>
              <a:rPr lang="en-GB" dirty="0" err="1"/>
              <a:t>Gleitman</a:t>
            </a:r>
            <a:r>
              <a:rPr lang="et-EE" dirty="0"/>
              <a:t>, </a:t>
            </a:r>
            <a:r>
              <a:rPr lang="en-GB" dirty="0"/>
              <a:t>Reisberg, &amp; Gross, 2003</a:t>
            </a:r>
            <a:r>
              <a:rPr lang="et-EE" dirty="0"/>
              <a:t>, 3. </a:t>
            </a:r>
            <a:r>
              <a:rPr lang="et-EE" dirty="0" err="1"/>
              <a:t>ptk</a:t>
            </a:r>
            <a:r>
              <a:rPr lang="en-GB" dirty="0"/>
              <a:t>)</a:t>
            </a:r>
            <a:endParaRPr lang="et-EE" dirty="0"/>
          </a:p>
        </p:txBody>
      </p:sp>
    </p:spTree>
    <p:extLst>
      <p:ext uri="{BB962C8B-B14F-4D97-AF65-F5344CB8AC3E}">
        <p14:creationId xmlns:p14="http://schemas.microsoft.com/office/powerpoint/2010/main" val="33724815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he Architecture of the Nervous System">
            <a:extLst>
              <a:ext uri="{FF2B5EF4-FFF2-40B4-BE49-F238E27FC236}">
                <a16:creationId xmlns:a16="http://schemas.microsoft.com/office/drawing/2014/main" id="{A40FE452-D80C-4834-ACBA-A6EB0EB873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47428" r="65596" b="44533"/>
          <a:stretch/>
        </p:blipFill>
        <p:spPr bwMode="auto">
          <a:xfrm>
            <a:off x="3524250" y="6248400"/>
            <a:ext cx="2857500" cy="47625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The Architecture of the Nervous System">
            <a:extLst>
              <a:ext uri="{FF2B5EF4-FFF2-40B4-BE49-F238E27FC236}">
                <a16:creationId xmlns:a16="http://schemas.microsoft.com/office/drawing/2014/main" id="{12345FD9-B370-423E-BD88-EDDC9083C1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16"/>
          <a:stretch/>
        </p:blipFill>
        <p:spPr bwMode="auto">
          <a:xfrm>
            <a:off x="3438525" y="323850"/>
            <a:ext cx="5505450" cy="59245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72810841-B57B-4FD0-9B4E-CAA46B999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071" y="1966906"/>
            <a:ext cx="4673454" cy="31146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gloo Stay Experience In Manali Flat 21% Off">
            <a:extLst>
              <a:ext uri="{FF2B5EF4-FFF2-40B4-BE49-F238E27FC236}">
                <a16:creationId xmlns:a16="http://schemas.microsoft.com/office/drawing/2014/main" id="{5DC24707-9D9B-487F-83FF-A53A65D620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664"/>
          <a:stretch/>
        </p:blipFill>
        <p:spPr bwMode="auto">
          <a:xfrm>
            <a:off x="482783" y="1966906"/>
            <a:ext cx="4673454" cy="31146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F8F3101-A809-4E24-B756-3F0642432CD7}"/>
              </a:ext>
            </a:extLst>
          </p:cNvPr>
          <p:cNvSpPr/>
          <p:nvPr/>
        </p:nvSpPr>
        <p:spPr>
          <a:xfrm>
            <a:off x="7413435" y="6216013"/>
            <a:ext cx="4282198" cy="369332"/>
          </a:xfrm>
          <a:prstGeom prst="rect">
            <a:avLst/>
          </a:prstGeom>
        </p:spPr>
        <p:txBody>
          <a:bodyPr wrap="none">
            <a:spAutoFit/>
          </a:bodyPr>
          <a:lstStyle/>
          <a:p>
            <a:r>
              <a:rPr lang="et-EE" dirty="0"/>
              <a:t>(</a:t>
            </a:r>
            <a:r>
              <a:rPr lang="en-GB" dirty="0" err="1"/>
              <a:t>Gleitman</a:t>
            </a:r>
            <a:r>
              <a:rPr lang="et-EE" dirty="0"/>
              <a:t>, </a:t>
            </a:r>
            <a:r>
              <a:rPr lang="en-GB" dirty="0"/>
              <a:t>Reisberg, &amp; Gross, 2003</a:t>
            </a:r>
            <a:r>
              <a:rPr lang="et-EE" dirty="0"/>
              <a:t>, 10. </a:t>
            </a:r>
            <a:r>
              <a:rPr lang="et-EE" dirty="0" err="1"/>
              <a:t>ptk</a:t>
            </a:r>
            <a:r>
              <a:rPr lang="en-GB" dirty="0"/>
              <a:t>)</a:t>
            </a:r>
            <a:endParaRPr lang="et-EE" dirty="0"/>
          </a:p>
        </p:txBody>
      </p:sp>
    </p:spTree>
    <p:extLst>
      <p:ext uri="{BB962C8B-B14F-4D97-AF65-F5344CB8AC3E}">
        <p14:creationId xmlns:p14="http://schemas.microsoft.com/office/powerpoint/2010/main" val="42821068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B480FA-CD71-44FC-AAC6-8A3F008CDB90}"/>
              </a:ext>
            </a:extLst>
          </p:cNvPr>
          <p:cNvPicPr>
            <a:picLocks noChangeAspect="1"/>
          </p:cNvPicPr>
          <p:nvPr/>
        </p:nvPicPr>
        <p:blipFill>
          <a:blip r:embed="rId3"/>
          <a:stretch>
            <a:fillRect/>
          </a:stretch>
        </p:blipFill>
        <p:spPr>
          <a:xfrm>
            <a:off x="8320086" y="314151"/>
            <a:ext cx="3224378" cy="2863248"/>
          </a:xfrm>
          <a:prstGeom prst="rect">
            <a:avLst/>
          </a:prstGeom>
        </p:spPr>
      </p:pic>
      <p:pic>
        <p:nvPicPr>
          <p:cNvPr id="4" name="Picture 3">
            <a:extLst>
              <a:ext uri="{FF2B5EF4-FFF2-40B4-BE49-F238E27FC236}">
                <a16:creationId xmlns:a16="http://schemas.microsoft.com/office/drawing/2014/main" id="{736669E3-BDCD-475D-A977-42AC5A25C11C}"/>
              </a:ext>
            </a:extLst>
          </p:cNvPr>
          <p:cNvPicPr>
            <a:picLocks noChangeAspect="1"/>
          </p:cNvPicPr>
          <p:nvPr/>
        </p:nvPicPr>
        <p:blipFill>
          <a:blip r:embed="rId4"/>
          <a:stretch>
            <a:fillRect/>
          </a:stretch>
        </p:blipFill>
        <p:spPr>
          <a:xfrm>
            <a:off x="447675" y="314151"/>
            <a:ext cx="2743200" cy="3241964"/>
          </a:xfrm>
          <a:prstGeom prst="rect">
            <a:avLst/>
          </a:prstGeom>
        </p:spPr>
      </p:pic>
      <p:pic>
        <p:nvPicPr>
          <p:cNvPr id="5" name="Picture 4">
            <a:extLst>
              <a:ext uri="{FF2B5EF4-FFF2-40B4-BE49-F238E27FC236}">
                <a16:creationId xmlns:a16="http://schemas.microsoft.com/office/drawing/2014/main" id="{BE540FB5-46A2-4275-A3A6-445FF9427DC6}"/>
              </a:ext>
            </a:extLst>
          </p:cNvPr>
          <p:cNvPicPr>
            <a:picLocks noChangeAspect="1"/>
          </p:cNvPicPr>
          <p:nvPr/>
        </p:nvPicPr>
        <p:blipFill>
          <a:blip r:embed="rId5"/>
          <a:stretch>
            <a:fillRect/>
          </a:stretch>
        </p:blipFill>
        <p:spPr>
          <a:xfrm>
            <a:off x="447674" y="3860073"/>
            <a:ext cx="3152775" cy="2726167"/>
          </a:xfrm>
          <a:prstGeom prst="rect">
            <a:avLst/>
          </a:prstGeom>
        </p:spPr>
      </p:pic>
      <p:pic>
        <p:nvPicPr>
          <p:cNvPr id="2" name="Picture 1">
            <a:extLst>
              <a:ext uri="{FF2B5EF4-FFF2-40B4-BE49-F238E27FC236}">
                <a16:creationId xmlns:a16="http://schemas.microsoft.com/office/drawing/2014/main" id="{204E8FFF-FC41-4A6C-A96B-75A86B79D714}"/>
              </a:ext>
            </a:extLst>
          </p:cNvPr>
          <p:cNvPicPr>
            <a:picLocks noChangeAspect="1"/>
          </p:cNvPicPr>
          <p:nvPr/>
        </p:nvPicPr>
        <p:blipFill rotWithShape="1">
          <a:blip r:embed="rId6"/>
          <a:srcRect r="1451" b="22301"/>
          <a:stretch/>
        </p:blipFill>
        <p:spPr>
          <a:xfrm>
            <a:off x="3198066" y="457892"/>
            <a:ext cx="5400675" cy="5439014"/>
          </a:xfrm>
          <a:prstGeom prst="rect">
            <a:avLst/>
          </a:prstGeom>
        </p:spPr>
      </p:pic>
      <p:pic>
        <p:nvPicPr>
          <p:cNvPr id="3" name="Picture 2">
            <a:extLst>
              <a:ext uri="{FF2B5EF4-FFF2-40B4-BE49-F238E27FC236}">
                <a16:creationId xmlns:a16="http://schemas.microsoft.com/office/drawing/2014/main" id="{59C1DA26-BAD2-4850-B9E6-B2A986D58821}"/>
              </a:ext>
            </a:extLst>
          </p:cNvPr>
          <p:cNvPicPr>
            <a:picLocks noChangeAspect="1"/>
          </p:cNvPicPr>
          <p:nvPr/>
        </p:nvPicPr>
        <p:blipFill rotWithShape="1">
          <a:blip r:embed="rId6"/>
          <a:srcRect l="11485" t="79729" r="47576"/>
          <a:stretch/>
        </p:blipFill>
        <p:spPr>
          <a:xfrm>
            <a:off x="6795712" y="4257675"/>
            <a:ext cx="2243513" cy="1418961"/>
          </a:xfrm>
          <a:prstGeom prst="rect">
            <a:avLst/>
          </a:prstGeom>
        </p:spPr>
      </p:pic>
      <p:pic>
        <p:nvPicPr>
          <p:cNvPr id="7" name="Picture 6">
            <a:extLst>
              <a:ext uri="{FF2B5EF4-FFF2-40B4-BE49-F238E27FC236}">
                <a16:creationId xmlns:a16="http://schemas.microsoft.com/office/drawing/2014/main" id="{CFC3C713-D8F7-4E03-9009-2FF2702187C6}"/>
              </a:ext>
            </a:extLst>
          </p:cNvPr>
          <p:cNvPicPr>
            <a:picLocks noChangeAspect="1"/>
          </p:cNvPicPr>
          <p:nvPr/>
        </p:nvPicPr>
        <p:blipFill>
          <a:blip r:embed="rId7"/>
          <a:stretch>
            <a:fillRect/>
          </a:stretch>
        </p:blipFill>
        <p:spPr>
          <a:xfrm>
            <a:off x="8993935" y="3568088"/>
            <a:ext cx="2750390" cy="947503"/>
          </a:xfrm>
          <a:prstGeom prst="rect">
            <a:avLst/>
          </a:prstGeom>
        </p:spPr>
      </p:pic>
      <p:sp>
        <p:nvSpPr>
          <p:cNvPr id="8" name="Rectangle 7">
            <a:extLst>
              <a:ext uri="{FF2B5EF4-FFF2-40B4-BE49-F238E27FC236}">
                <a16:creationId xmlns:a16="http://schemas.microsoft.com/office/drawing/2014/main" id="{2D678E83-296D-4862-B9A5-F215DE456A58}"/>
              </a:ext>
            </a:extLst>
          </p:cNvPr>
          <p:cNvSpPr/>
          <p:nvPr/>
        </p:nvSpPr>
        <p:spPr>
          <a:xfrm>
            <a:off x="3276600" y="124412"/>
            <a:ext cx="3067049" cy="523220"/>
          </a:xfrm>
          <a:prstGeom prst="rect">
            <a:avLst/>
          </a:prstGeom>
          <a:solidFill>
            <a:schemeClr val="bg1"/>
          </a:solidFill>
        </p:spPr>
        <p:txBody>
          <a:bodyPr wrap="square">
            <a:spAutoFit/>
          </a:bodyPr>
          <a:lstStyle/>
          <a:p>
            <a:pPr algn="r"/>
            <a:r>
              <a:rPr lang="en-GB" sz="2800" b="1" dirty="0" err="1"/>
              <a:t>ahene</a:t>
            </a:r>
            <a:r>
              <a:rPr lang="et-EE" sz="2800" b="1" dirty="0"/>
              <a:t>mine (</a:t>
            </a:r>
            <a:r>
              <a:rPr lang="en-GB" sz="2800" b="1" dirty="0" err="1"/>
              <a:t>mioos</a:t>
            </a:r>
            <a:r>
              <a:rPr lang="et-EE" sz="2800" b="1" dirty="0"/>
              <a:t>)</a:t>
            </a:r>
            <a:endParaRPr lang="en-GB" sz="2800" b="1" dirty="0"/>
          </a:p>
        </p:txBody>
      </p:sp>
      <p:sp>
        <p:nvSpPr>
          <p:cNvPr id="9" name="Rectangle 8">
            <a:extLst>
              <a:ext uri="{FF2B5EF4-FFF2-40B4-BE49-F238E27FC236}">
                <a16:creationId xmlns:a16="http://schemas.microsoft.com/office/drawing/2014/main" id="{50E295A6-F682-4AB0-9320-038F3CADE7BE}"/>
              </a:ext>
            </a:extLst>
          </p:cNvPr>
          <p:cNvSpPr/>
          <p:nvPr/>
        </p:nvSpPr>
        <p:spPr>
          <a:xfrm>
            <a:off x="7007972" y="6045767"/>
            <a:ext cx="3705225" cy="523220"/>
          </a:xfrm>
          <a:prstGeom prst="rect">
            <a:avLst/>
          </a:prstGeom>
          <a:solidFill>
            <a:schemeClr val="bg1"/>
          </a:solidFill>
        </p:spPr>
        <p:txBody>
          <a:bodyPr wrap="square">
            <a:spAutoFit/>
          </a:bodyPr>
          <a:lstStyle/>
          <a:p>
            <a:pPr algn="r"/>
            <a:r>
              <a:rPr lang="et-EE" sz="2800" b="1" dirty="0" err="1"/>
              <a:t>laie</a:t>
            </a:r>
            <a:r>
              <a:rPr lang="en-GB" sz="2800" b="1" dirty="0"/>
              <a:t>ne</a:t>
            </a:r>
            <a:r>
              <a:rPr lang="et-EE" sz="2800" b="1" dirty="0"/>
              <a:t>mine (</a:t>
            </a:r>
            <a:r>
              <a:rPr lang="et-EE" sz="2800" b="1" dirty="0" err="1"/>
              <a:t>müdriaas</a:t>
            </a:r>
            <a:r>
              <a:rPr lang="et-EE" sz="2800" b="1" dirty="0"/>
              <a:t>)</a:t>
            </a:r>
            <a:endParaRPr lang="en-GB" sz="2800" b="1" dirty="0"/>
          </a:p>
        </p:txBody>
      </p:sp>
      <p:sp>
        <p:nvSpPr>
          <p:cNvPr id="10" name="Rectangle 9">
            <a:extLst>
              <a:ext uri="{FF2B5EF4-FFF2-40B4-BE49-F238E27FC236}">
                <a16:creationId xmlns:a16="http://schemas.microsoft.com/office/drawing/2014/main" id="{F15B318E-70EE-4E0F-BF87-9A7110A36B26}"/>
              </a:ext>
            </a:extLst>
          </p:cNvPr>
          <p:cNvSpPr/>
          <p:nvPr/>
        </p:nvSpPr>
        <p:spPr>
          <a:xfrm>
            <a:off x="4513516" y="6179873"/>
            <a:ext cx="1607620" cy="369332"/>
          </a:xfrm>
          <a:prstGeom prst="rect">
            <a:avLst/>
          </a:prstGeom>
        </p:spPr>
        <p:txBody>
          <a:bodyPr wrap="none">
            <a:spAutoFit/>
          </a:bodyPr>
          <a:lstStyle/>
          <a:p>
            <a:r>
              <a:rPr lang="et-EE" dirty="0">
                <a:ea typeface="Calibri" panose="020F0502020204030204" pitchFamily="34" charset="0"/>
              </a:rPr>
              <a:t>(</a:t>
            </a:r>
            <a:r>
              <a:rPr lang="et-EE" dirty="0" err="1">
                <a:ea typeface="Calibri" panose="020F0502020204030204" pitchFamily="34" charset="0"/>
              </a:rPr>
              <a:t>Mathôt</a:t>
            </a:r>
            <a:r>
              <a:rPr lang="et-EE" dirty="0">
                <a:ea typeface="Calibri" panose="020F0502020204030204" pitchFamily="34" charset="0"/>
              </a:rPr>
              <a:t>, 2018)</a:t>
            </a:r>
            <a:endParaRPr lang="en-GB" dirty="0"/>
          </a:p>
        </p:txBody>
      </p:sp>
    </p:spTree>
    <p:extLst>
      <p:ext uri="{BB962C8B-B14F-4D97-AF65-F5344CB8AC3E}">
        <p14:creationId xmlns:p14="http://schemas.microsoft.com/office/powerpoint/2010/main" val="996164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Tracking the Gaze | Art21 Magazine">
            <a:extLst>
              <a:ext uri="{FF2B5EF4-FFF2-40B4-BE49-F238E27FC236}">
                <a16:creationId xmlns:a16="http://schemas.microsoft.com/office/drawing/2014/main" id="{A64861C9-47D1-4950-A633-2AF44C725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100" y="0"/>
            <a:ext cx="9321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7738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049000" cy="1325563"/>
          </a:xfrm>
        </p:spPr>
        <p:txBody>
          <a:bodyPr>
            <a:normAutofit/>
          </a:bodyPr>
          <a:lstStyle/>
          <a:p>
            <a:r>
              <a:rPr lang="et-EE" sz="3600" b="1" dirty="0">
                <a:cs typeface="Times New Roman" panose="02020603050405020304" pitchFamily="18" charset="0"/>
              </a:rPr>
              <a:t>Mis juhtub kui näidata valgust vaid ühte silma?</a:t>
            </a:r>
            <a:endParaRPr lang="en-US" sz="3600" b="1" dirty="0">
              <a:cs typeface="Times New Roman" panose="02020603050405020304" pitchFamily="18" charset="0"/>
            </a:endParaRPr>
          </a:p>
        </p:txBody>
      </p:sp>
      <p:pic>
        <p:nvPicPr>
          <p:cNvPr id="1028" name="Picture 4" descr="N:\docs\Pupil\parasymresp.gif">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702" y="1802748"/>
            <a:ext cx="6432740" cy="40386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Leonard E. White">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32132" y="3284706"/>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74BD664-F09F-419A-A230-B7531E4189D7}"/>
              </a:ext>
            </a:extLst>
          </p:cNvPr>
          <p:cNvSpPr txBox="1"/>
          <p:nvPr/>
        </p:nvSpPr>
        <p:spPr>
          <a:xfrm>
            <a:off x="8399834" y="2466759"/>
            <a:ext cx="2870786" cy="923330"/>
          </a:xfrm>
          <a:prstGeom prst="rect">
            <a:avLst/>
          </a:prstGeom>
          <a:noFill/>
        </p:spPr>
        <p:txBody>
          <a:bodyPr wrap="none" rtlCol="0">
            <a:spAutoFit/>
          </a:bodyPr>
          <a:lstStyle/>
          <a:p>
            <a:r>
              <a:rPr lang="en-GB" dirty="0"/>
              <a:t>Leonard E. White, Ph.D.</a:t>
            </a:r>
          </a:p>
          <a:p>
            <a:r>
              <a:rPr lang="et-EE" dirty="0" err="1"/>
              <a:t>Duke’i</a:t>
            </a:r>
            <a:r>
              <a:rPr lang="et-EE" dirty="0"/>
              <a:t> Ülikooli kaasprofessor</a:t>
            </a:r>
            <a:endParaRPr lang="en-GB" dirty="0"/>
          </a:p>
          <a:p>
            <a:endParaRPr lang="en-GB" dirty="0"/>
          </a:p>
        </p:txBody>
      </p:sp>
      <p:pic>
        <p:nvPicPr>
          <p:cNvPr id="6" name="Picture 5" descr="Icon&#10;&#10;Description automatically generated">
            <a:hlinkClick r:id="rId6"/>
            <a:extLst>
              <a:ext uri="{FF2B5EF4-FFF2-40B4-BE49-F238E27FC236}">
                <a16:creationId xmlns:a16="http://schemas.microsoft.com/office/drawing/2014/main" id="{350B383F-09D5-F162-3487-417695DB8B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03732" y="5405074"/>
            <a:ext cx="899534" cy="872548"/>
          </a:xfrm>
          <a:prstGeom prst="rect">
            <a:avLst/>
          </a:prstGeom>
        </p:spPr>
      </p:pic>
    </p:spTree>
    <p:extLst>
      <p:ext uri="{BB962C8B-B14F-4D97-AF65-F5344CB8AC3E}">
        <p14:creationId xmlns:p14="http://schemas.microsoft.com/office/powerpoint/2010/main" val="2320308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833" r="3121"/>
          <a:stretch/>
        </p:blipFill>
        <p:spPr bwMode="auto">
          <a:xfrm>
            <a:off x="1519800" y="762000"/>
            <a:ext cx="9072000" cy="5328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72454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0385" y="1108883"/>
            <a:ext cx="8741794"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244524" y="524108"/>
            <a:ext cx="7693516" cy="584775"/>
          </a:xfrm>
          <a:prstGeom prst="rect">
            <a:avLst/>
          </a:prstGeom>
          <a:noFill/>
        </p:spPr>
        <p:txBody>
          <a:bodyPr wrap="none" rtlCol="0">
            <a:spAutoFit/>
          </a:bodyPr>
          <a:lstStyle/>
          <a:p>
            <a:pPr algn="ctr"/>
            <a:r>
              <a:rPr lang="en-US" sz="3200" b="1" dirty="0">
                <a:latin typeface="AdvTTdeec4450"/>
                <a:cs typeface="Times New Roman" panose="02020603050405020304" pitchFamily="18" charset="0"/>
              </a:rPr>
              <a:t>Pupil reaction to light in Alzheimer’s disease</a:t>
            </a:r>
            <a:endParaRPr lang="en-US" sz="3200" dirty="0">
              <a:latin typeface="AdvTTdeec4450"/>
              <a:cs typeface="Times New Roman" panose="02020603050405020304" pitchFamily="18" charset="0"/>
            </a:endParaRPr>
          </a:p>
        </p:txBody>
      </p:sp>
    </p:spTree>
    <p:extLst>
      <p:ext uri="{BB962C8B-B14F-4D97-AF65-F5344CB8AC3E}">
        <p14:creationId xmlns:p14="http://schemas.microsoft.com/office/powerpoint/2010/main" val="26212616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a:extLst>
              <a:ext uri="{FF2B5EF4-FFF2-40B4-BE49-F238E27FC236}">
                <a16:creationId xmlns:a16="http://schemas.microsoft.com/office/drawing/2014/main" id="{0F7B84A5-416E-FD1E-F5AE-50A958F4D2C7}"/>
              </a:ext>
            </a:extLst>
          </p:cNvPr>
          <p:cNvPicPr>
            <a:picLocks noChangeAspect="1"/>
          </p:cNvPicPr>
          <p:nvPr/>
        </p:nvPicPr>
        <p:blipFill rotWithShape="1">
          <a:blip r:embed="rId3"/>
          <a:srcRect l="452" t="1058"/>
          <a:stretch/>
        </p:blipFill>
        <p:spPr>
          <a:xfrm>
            <a:off x="644236" y="384464"/>
            <a:ext cx="10953219" cy="6154882"/>
          </a:xfrm>
          <a:prstGeom prst="rect">
            <a:avLst/>
          </a:prstGeom>
        </p:spPr>
      </p:pic>
      <p:pic>
        <p:nvPicPr>
          <p:cNvPr id="5" name="Picture 4" descr="Icon&#10;&#10;Description automatically generated">
            <a:hlinkClick r:id="rId2"/>
            <a:extLst>
              <a:ext uri="{FF2B5EF4-FFF2-40B4-BE49-F238E27FC236}">
                <a16:creationId xmlns:a16="http://schemas.microsoft.com/office/drawing/2014/main" id="{F2D190B3-6936-9656-1DE0-BEEA1CC97F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8230" y="460943"/>
            <a:ext cx="899534" cy="872548"/>
          </a:xfrm>
          <a:prstGeom prst="rect">
            <a:avLst/>
          </a:prstGeom>
        </p:spPr>
      </p:pic>
    </p:spTree>
    <p:extLst>
      <p:ext uri="{BB962C8B-B14F-4D97-AF65-F5344CB8AC3E}">
        <p14:creationId xmlns:p14="http://schemas.microsoft.com/office/powerpoint/2010/main" val="32761455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9C1A9BB-D2BF-4BE3-AF25-D7FA146B9FD6}"/>
              </a:ext>
            </a:extLst>
          </p:cNvPr>
          <p:cNvSpPr txBox="1"/>
          <p:nvPr/>
        </p:nvSpPr>
        <p:spPr>
          <a:xfrm>
            <a:off x="906294" y="2020099"/>
            <a:ext cx="9933425" cy="3046988"/>
          </a:xfrm>
          <a:prstGeom prst="rect">
            <a:avLst/>
          </a:prstGeom>
          <a:noFill/>
        </p:spPr>
        <p:txBody>
          <a:bodyPr wrap="square" rtlCol="0">
            <a:spAutoFit/>
          </a:bodyPr>
          <a:lstStyle/>
          <a:p>
            <a:r>
              <a:rPr lang="et-EE" sz="2400" dirty="0">
                <a:latin typeface="+mj-lt"/>
              </a:rPr>
              <a:t>Afekt </a:t>
            </a:r>
            <a:r>
              <a:rPr lang="en-GB" sz="2400" dirty="0">
                <a:solidFill>
                  <a:schemeClr val="bg1">
                    <a:lumMod val="50000"/>
                  </a:schemeClr>
                </a:solidFill>
                <a:latin typeface="+mj-lt"/>
                <a:ea typeface="Georgia" panose="02040502050405020303" pitchFamily="18" charset="0"/>
                <a:cs typeface="Georgia" panose="02040502050405020303" pitchFamily="18" charset="0"/>
              </a:rPr>
              <a:t>(Bradley et al., 2008; Hess &amp; </a:t>
            </a:r>
            <a:r>
              <a:rPr lang="en-GB" sz="2400" dirty="0" err="1">
                <a:solidFill>
                  <a:schemeClr val="bg1">
                    <a:lumMod val="50000"/>
                  </a:schemeClr>
                </a:solidFill>
                <a:latin typeface="+mj-lt"/>
                <a:ea typeface="Georgia" panose="02040502050405020303" pitchFamily="18" charset="0"/>
                <a:cs typeface="Georgia" panose="02040502050405020303" pitchFamily="18" charset="0"/>
              </a:rPr>
              <a:t>Polt</a:t>
            </a:r>
            <a:r>
              <a:rPr lang="en-GB" sz="2400" dirty="0">
                <a:solidFill>
                  <a:schemeClr val="bg1">
                    <a:lumMod val="50000"/>
                  </a:schemeClr>
                </a:solidFill>
                <a:latin typeface="+mj-lt"/>
                <a:ea typeface="Georgia" panose="02040502050405020303" pitchFamily="18" charset="0"/>
                <a:cs typeface="Georgia" panose="02040502050405020303" pitchFamily="18" charset="0"/>
              </a:rPr>
              <a:t>, 1960;  Wenzlaff et al., 2016) </a:t>
            </a:r>
            <a:endParaRPr lang="et-EE" sz="2400" dirty="0">
              <a:solidFill>
                <a:schemeClr val="bg1">
                  <a:lumMod val="50000"/>
                </a:schemeClr>
              </a:solidFill>
              <a:latin typeface="+mj-lt"/>
              <a:ea typeface="Georgia" panose="02040502050405020303" pitchFamily="18" charset="0"/>
              <a:cs typeface="Georgia" panose="02040502050405020303" pitchFamily="18" charset="0"/>
            </a:endParaRPr>
          </a:p>
          <a:p>
            <a:r>
              <a:rPr lang="et-EE" sz="2400" dirty="0">
                <a:latin typeface="+mj-lt"/>
              </a:rPr>
              <a:t>Afektiivse sündmuse ootus </a:t>
            </a:r>
            <a:r>
              <a:rPr lang="en-GB" sz="2400" dirty="0">
                <a:solidFill>
                  <a:schemeClr val="bg1">
                    <a:lumMod val="50000"/>
                  </a:schemeClr>
                </a:solidFill>
                <a:latin typeface="+mj-lt"/>
                <a:ea typeface="Georgia" panose="02040502050405020303" pitchFamily="18" charset="0"/>
                <a:cs typeface="Georgia" panose="02040502050405020303" pitchFamily="18" charset="0"/>
              </a:rPr>
              <a:t>(Reinhard &amp; </a:t>
            </a:r>
            <a:r>
              <a:rPr lang="en-GB" sz="2400" dirty="0" err="1">
                <a:solidFill>
                  <a:schemeClr val="bg1">
                    <a:lumMod val="50000"/>
                  </a:schemeClr>
                </a:solidFill>
                <a:latin typeface="+mj-lt"/>
                <a:ea typeface="Georgia" panose="02040502050405020303" pitchFamily="18" charset="0"/>
                <a:cs typeface="Georgia" panose="02040502050405020303" pitchFamily="18" charset="0"/>
              </a:rPr>
              <a:t>Lachnit</a:t>
            </a:r>
            <a:r>
              <a:rPr lang="en-GB" sz="2400" dirty="0">
                <a:solidFill>
                  <a:schemeClr val="bg1">
                    <a:lumMod val="50000"/>
                  </a:schemeClr>
                </a:solidFill>
                <a:latin typeface="+mj-lt"/>
                <a:ea typeface="Georgia" panose="02040502050405020303" pitchFamily="18" charset="0"/>
                <a:cs typeface="Georgia" panose="02040502050405020303" pitchFamily="18" charset="0"/>
              </a:rPr>
              <a:t>, 2002)</a:t>
            </a:r>
            <a:endParaRPr lang="et-EE" sz="2400" dirty="0">
              <a:solidFill>
                <a:schemeClr val="bg1">
                  <a:lumMod val="50000"/>
                </a:schemeClr>
              </a:solidFill>
              <a:latin typeface="+mj-lt"/>
              <a:ea typeface="Georgia" panose="02040502050405020303" pitchFamily="18" charset="0"/>
              <a:cs typeface="Georgia" panose="02040502050405020303" pitchFamily="18" charset="0"/>
            </a:endParaRPr>
          </a:p>
          <a:p>
            <a:r>
              <a:rPr lang="en-GB" sz="2400" dirty="0">
                <a:solidFill>
                  <a:schemeClr val="bg1">
                    <a:lumMod val="50000"/>
                  </a:schemeClr>
                </a:solidFill>
                <a:latin typeface="+mj-lt"/>
                <a:ea typeface="Georgia" panose="02040502050405020303" pitchFamily="18" charset="0"/>
                <a:cs typeface="Georgia" panose="02040502050405020303" pitchFamily="18" charset="0"/>
              </a:rPr>
              <a:t> </a:t>
            </a:r>
            <a:endParaRPr lang="et-EE" sz="2400" dirty="0">
              <a:solidFill>
                <a:schemeClr val="bg1">
                  <a:lumMod val="50000"/>
                </a:schemeClr>
              </a:solidFill>
              <a:latin typeface="+mj-lt"/>
            </a:endParaRPr>
          </a:p>
          <a:p>
            <a:r>
              <a:rPr lang="et-EE" sz="2400" dirty="0">
                <a:latin typeface="+mj-lt"/>
              </a:rPr>
              <a:t>Vaimne pingutus </a:t>
            </a:r>
            <a:r>
              <a:rPr lang="en-GB" sz="2400" dirty="0">
                <a:solidFill>
                  <a:schemeClr val="bg1">
                    <a:lumMod val="50000"/>
                  </a:schemeClr>
                </a:solidFill>
                <a:latin typeface="+mj-lt"/>
                <a:ea typeface="Georgia" panose="02040502050405020303" pitchFamily="18" charset="0"/>
                <a:cs typeface="Georgia" panose="02040502050405020303" pitchFamily="18" charset="0"/>
              </a:rPr>
              <a:t>(Hess &amp; </a:t>
            </a:r>
            <a:r>
              <a:rPr lang="en-GB" sz="2400" dirty="0" err="1">
                <a:solidFill>
                  <a:schemeClr val="bg1">
                    <a:lumMod val="50000"/>
                  </a:schemeClr>
                </a:solidFill>
                <a:latin typeface="+mj-lt"/>
                <a:ea typeface="Georgia" panose="02040502050405020303" pitchFamily="18" charset="0"/>
                <a:cs typeface="Georgia" panose="02040502050405020303" pitchFamily="18" charset="0"/>
              </a:rPr>
              <a:t>Polt</a:t>
            </a:r>
            <a:r>
              <a:rPr lang="en-GB" sz="2400" dirty="0">
                <a:solidFill>
                  <a:schemeClr val="bg1">
                    <a:lumMod val="50000"/>
                  </a:schemeClr>
                </a:solidFill>
                <a:latin typeface="+mj-lt"/>
                <a:ea typeface="Georgia" panose="02040502050405020303" pitchFamily="18" charset="0"/>
                <a:cs typeface="Georgia" panose="02040502050405020303" pitchFamily="18" charset="0"/>
              </a:rPr>
              <a:t>, 1964, van der </a:t>
            </a:r>
            <a:r>
              <a:rPr lang="en-GB" sz="2400" dirty="0" err="1">
                <a:solidFill>
                  <a:schemeClr val="bg1">
                    <a:lumMod val="50000"/>
                  </a:schemeClr>
                </a:solidFill>
                <a:latin typeface="+mj-lt"/>
                <a:ea typeface="Georgia" panose="02040502050405020303" pitchFamily="18" charset="0"/>
                <a:cs typeface="Georgia" panose="02040502050405020303" pitchFamily="18" charset="0"/>
              </a:rPr>
              <a:t>Wel</a:t>
            </a:r>
            <a:r>
              <a:rPr lang="en-GB" sz="2400" dirty="0">
                <a:solidFill>
                  <a:schemeClr val="bg1">
                    <a:lumMod val="50000"/>
                  </a:schemeClr>
                </a:solidFill>
                <a:latin typeface="+mj-lt"/>
                <a:ea typeface="Georgia" panose="02040502050405020303" pitchFamily="18" charset="0"/>
                <a:cs typeface="Georgia" panose="02040502050405020303" pitchFamily="18" charset="0"/>
              </a:rPr>
              <a:t> &amp; van </a:t>
            </a:r>
            <a:r>
              <a:rPr lang="en-GB" sz="2400" dirty="0" err="1">
                <a:solidFill>
                  <a:schemeClr val="bg1">
                    <a:lumMod val="50000"/>
                  </a:schemeClr>
                </a:solidFill>
                <a:latin typeface="+mj-lt"/>
                <a:ea typeface="Georgia" panose="02040502050405020303" pitchFamily="18" charset="0"/>
                <a:cs typeface="Georgia" panose="02040502050405020303" pitchFamily="18" charset="0"/>
              </a:rPr>
              <a:t>Steenbergen</a:t>
            </a:r>
            <a:r>
              <a:rPr lang="en-GB" sz="2400" dirty="0">
                <a:solidFill>
                  <a:schemeClr val="bg1">
                    <a:lumMod val="50000"/>
                  </a:schemeClr>
                </a:solidFill>
                <a:latin typeface="+mj-lt"/>
                <a:ea typeface="Georgia" panose="02040502050405020303" pitchFamily="18" charset="0"/>
                <a:cs typeface="Georgia" panose="02040502050405020303" pitchFamily="18" charset="0"/>
              </a:rPr>
              <a:t>, 2018)</a:t>
            </a:r>
            <a:r>
              <a:rPr lang="et-EE" sz="2400" dirty="0">
                <a:solidFill>
                  <a:schemeClr val="bg1">
                    <a:lumMod val="50000"/>
                  </a:schemeClr>
                </a:solidFill>
                <a:latin typeface="+mj-lt"/>
              </a:rPr>
              <a:t> </a:t>
            </a:r>
          </a:p>
          <a:p>
            <a:r>
              <a:rPr lang="et-EE" sz="2400" dirty="0">
                <a:latin typeface="+mj-lt"/>
              </a:rPr>
              <a:t>Mälust ammutamine </a:t>
            </a:r>
            <a:r>
              <a:rPr lang="en-GB" sz="2400" dirty="0">
                <a:solidFill>
                  <a:schemeClr val="bg1">
                    <a:lumMod val="50000"/>
                  </a:schemeClr>
                </a:solidFill>
                <a:latin typeface="+mj-lt"/>
              </a:rPr>
              <a:t>(</a:t>
            </a:r>
            <a:r>
              <a:rPr lang="en-GB" sz="2400" dirty="0" err="1">
                <a:solidFill>
                  <a:schemeClr val="bg1">
                    <a:lumMod val="50000"/>
                  </a:schemeClr>
                </a:solidFill>
                <a:latin typeface="+mj-lt"/>
              </a:rPr>
              <a:t>Goldinger</a:t>
            </a:r>
            <a:r>
              <a:rPr lang="en-GB" sz="2400" dirty="0">
                <a:solidFill>
                  <a:schemeClr val="bg1">
                    <a:lumMod val="50000"/>
                  </a:schemeClr>
                </a:solidFill>
                <a:latin typeface="+mj-lt"/>
              </a:rPr>
              <a:t> &amp; </a:t>
            </a:r>
            <a:r>
              <a:rPr lang="en-GB" sz="2400" dirty="0" err="1">
                <a:solidFill>
                  <a:schemeClr val="bg1">
                    <a:lumMod val="50000"/>
                  </a:schemeClr>
                </a:solidFill>
                <a:latin typeface="+mj-lt"/>
              </a:rPr>
              <a:t>Papesh</a:t>
            </a:r>
            <a:r>
              <a:rPr lang="en-GB" sz="2400" dirty="0">
                <a:solidFill>
                  <a:schemeClr val="bg1">
                    <a:lumMod val="50000"/>
                  </a:schemeClr>
                </a:solidFill>
                <a:latin typeface="+mj-lt"/>
              </a:rPr>
              <a:t>, 2012; Kahneman &amp; Beatty, 1966) </a:t>
            </a:r>
            <a:endParaRPr lang="et-EE" sz="2400" dirty="0">
              <a:solidFill>
                <a:schemeClr val="bg1">
                  <a:lumMod val="50000"/>
                </a:schemeClr>
              </a:solidFill>
              <a:latin typeface="+mj-lt"/>
            </a:endParaRPr>
          </a:p>
          <a:p>
            <a:endParaRPr lang="et-EE" sz="2400" dirty="0">
              <a:solidFill>
                <a:schemeClr val="bg1">
                  <a:lumMod val="50000"/>
                </a:schemeClr>
              </a:solidFill>
              <a:latin typeface="+mj-lt"/>
            </a:endParaRPr>
          </a:p>
          <a:p>
            <a:r>
              <a:rPr lang="et-EE" sz="2400" dirty="0">
                <a:latin typeface="+mj-lt"/>
              </a:rPr>
              <a:t>Motoorne aktiivsus </a:t>
            </a:r>
            <a:r>
              <a:rPr lang="en-GB" sz="2400" dirty="0">
                <a:solidFill>
                  <a:schemeClr val="bg1">
                    <a:lumMod val="50000"/>
                  </a:schemeClr>
                </a:solidFill>
                <a:latin typeface="+mj-lt"/>
              </a:rPr>
              <a:t>(Hayashi et al., 2010</a:t>
            </a:r>
            <a:r>
              <a:rPr lang="et-EE" sz="2400" dirty="0">
                <a:solidFill>
                  <a:schemeClr val="bg1">
                    <a:lumMod val="50000"/>
                  </a:schemeClr>
                </a:solidFill>
                <a:latin typeface="+mj-lt"/>
              </a:rPr>
              <a:t>; </a:t>
            </a:r>
            <a:r>
              <a:rPr lang="en-GB" sz="2400" dirty="0">
                <a:solidFill>
                  <a:schemeClr val="bg1">
                    <a:lumMod val="50000"/>
                  </a:schemeClr>
                </a:solidFill>
                <a:latin typeface="+mj-lt"/>
              </a:rPr>
              <a:t>Simpson, 1969)</a:t>
            </a:r>
            <a:endParaRPr lang="et-EE" sz="2400" dirty="0">
              <a:solidFill>
                <a:schemeClr val="bg1">
                  <a:lumMod val="50000"/>
                </a:schemeClr>
              </a:solidFill>
              <a:latin typeface="+mj-lt"/>
            </a:endParaRPr>
          </a:p>
          <a:p>
            <a:r>
              <a:rPr lang="et-EE" sz="2400" dirty="0">
                <a:latin typeface="+mj-lt"/>
              </a:rPr>
              <a:t>Motoorse vastuse ettevalmistamine </a:t>
            </a:r>
            <a:r>
              <a:rPr lang="en-GB" sz="2400" dirty="0">
                <a:solidFill>
                  <a:schemeClr val="bg1">
                    <a:lumMod val="50000"/>
                  </a:schemeClr>
                </a:solidFill>
                <a:latin typeface="+mj-lt"/>
              </a:rPr>
              <a:t>(Adam et al., 2014; Richer &amp; Beatty, 1985)</a:t>
            </a:r>
            <a:endParaRPr lang="et-EE" sz="2400" dirty="0">
              <a:solidFill>
                <a:schemeClr val="bg1">
                  <a:lumMod val="50000"/>
                </a:schemeClr>
              </a:solidFill>
              <a:latin typeface="+mj-lt"/>
            </a:endParaRPr>
          </a:p>
        </p:txBody>
      </p:sp>
      <p:sp>
        <p:nvSpPr>
          <p:cNvPr id="5" name="Title 1">
            <a:extLst>
              <a:ext uri="{FF2B5EF4-FFF2-40B4-BE49-F238E27FC236}">
                <a16:creationId xmlns:a16="http://schemas.microsoft.com/office/drawing/2014/main" id="{7864DB30-69A3-4623-A1A6-74CB7A07A5E3}"/>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t-EE" dirty="0"/>
              <a:t>Levinud pupilli </a:t>
            </a:r>
            <a:r>
              <a:rPr lang="et-EE" dirty="0" err="1"/>
              <a:t>paisutajad</a:t>
            </a:r>
            <a:endParaRPr lang="en-GB" dirty="0"/>
          </a:p>
        </p:txBody>
      </p:sp>
    </p:spTree>
    <p:extLst>
      <p:ext uri="{BB962C8B-B14F-4D97-AF65-F5344CB8AC3E}">
        <p14:creationId xmlns:p14="http://schemas.microsoft.com/office/powerpoint/2010/main" val="37267256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9C1A9BB-D2BF-4BE3-AF25-D7FA146B9FD6}"/>
              </a:ext>
            </a:extLst>
          </p:cNvPr>
          <p:cNvSpPr txBox="1"/>
          <p:nvPr/>
        </p:nvSpPr>
        <p:spPr>
          <a:xfrm>
            <a:off x="1053086" y="2298959"/>
            <a:ext cx="10443590" cy="3970318"/>
          </a:xfrm>
          <a:prstGeom prst="rect">
            <a:avLst/>
          </a:prstGeom>
          <a:noFill/>
        </p:spPr>
        <p:txBody>
          <a:bodyPr wrap="square" rtlCol="0">
            <a:spAutoFit/>
          </a:bodyPr>
          <a:lstStyle/>
          <a:p>
            <a:r>
              <a:rPr lang="et-EE" sz="2800" dirty="0">
                <a:latin typeface="+mj-lt"/>
              </a:rPr>
              <a:t>Heledusrepresentatsioonide kognitiivsest töötlemisest</a:t>
            </a:r>
          </a:p>
          <a:p>
            <a:endParaRPr lang="et-EE" sz="2800" dirty="0">
              <a:latin typeface="+mj-lt"/>
            </a:endParaRPr>
          </a:p>
          <a:p>
            <a:pPr lvl="1"/>
            <a:r>
              <a:rPr lang="et-EE" sz="2800" dirty="0">
                <a:latin typeface="+mj-lt"/>
              </a:rPr>
              <a:t>Sisemise ruumitähelepanu keskmest </a:t>
            </a:r>
            <a:r>
              <a:rPr lang="da-DK" sz="2800" dirty="0">
                <a:solidFill>
                  <a:schemeClr val="bg1">
                    <a:lumMod val="50000"/>
                  </a:schemeClr>
                </a:solidFill>
                <a:latin typeface="+mj-lt"/>
              </a:rPr>
              <a:t>(Binda et al., 2013; Mathôt et al., 2013; Naber et al., 2013)</a:t>
            </a:r>
            <a:endParaRPr lang="et-EE" sz="2800" dirty="0">
              <a:solidFill>
                <a:schemeClr val="bg1">
                  <a:lumMod val="50000"/>
                </a:schemeClr>
              </a:solidFill>
              <a:latin typeface="+mj-lt"/>
            </a:endParaRPr>
          </a:p>
          <a:p>
            <a:pPr lvl="1"/>
            <a:r>
              <a:rPr lang="et-EE" sz="2800" dirty="0">
                <a:latin typeface="+mj-lt"/>
              </a:rPr>
              <a:t>Kujutlusest  </a:t>
            </a:r>
            <a:r>
              <a:rPr lang="et-EE" sz="2800" dirty="0">
                <a:solidFill>
                  <a:schemeClr val="bg1">
                    <a:lumMod val="50000"/>
                  </a:schemeClr>
                </a:solidFill>
                <a:latin typeface="+mj-lt"/>
              </a:rPr>
              <a:t>(Laeng &amp; </a:t>
            </a:r>
            <a:r>
              <a:rPr lang="et-EE" sz="2800" dirty="0" err="1">
                <a:solidFill>
                  <a:schemeClr val="bg1">
                    <a:lumMod val="50000"/>
                  </a:schemeClr>
                </a:solidFill>
                <a:latin typeface="+mj-lt"/>
              </a:rPr>
              <a:t>Sulutvedt</a:t>
            </a:r>
            <a:r>
              <a:rPr lang="et-EE" sz="2800" dirty="0">
                <a:solidFill>
                  <a:schemeClr val="bg1">
                    <a:lumMod val="50000"/>
                  </a:schemeClr>
                </a:solidFill>
                <a:latin typeface="+mj-lt"/>
              </a:rPr>
              <a:t>, 2014) </a:t>
            </a:r>
          </a:p>
          <a:p>
            <a:pPr lvl="1"/>
            <a:r>
              <a:rPr lang="et-EE" sz="2800" dirty="0">
                <a:latin typeface="+mj-lt"/>
              </a:rPr>
              <a:t>Töömälu sisust </a:t>
            </a:r>
            <a:r>
              <a:rPr lang="et-EE" sz="2800" dirty="0">
                <a:solidFill>
                  <a:schemeClr val="bg1">
                    <a:lumMod val="50000"/>
                  </a:schemeClr>
                </a:solidFill>
                <a:latin typeface="+mj-lt"/>
              </a:rPr>
              <a:t>(</a:t>
            </a:r>
            <a:r>
              <a:rPr lang="et-EE" sz="2800" dirty="0" err="1">
                <a:solidFill>
                  <a:schemeClr val="bg1">
                    <a:lumMod val="50000"/>
                  </a:schemeClr>
                </a:solidFill>
                <a:latin typeface="+mj-lt"/>
              </a:rPr>
              <a:t>Hustá</a:t>
            </a:r>
            <a:r>
              <a:rPr lang="et-EE" sz="2800" dirty="0">
                <a:solidFill>
                  <a:schemeClr val="bg1">
                    <a:lumMod val="50000"/>
                  </a:schemeClr>
                </a:solidFill>
                <a:latin typeface="+mj-lt"/>
              </a:rPr>
              <a:t> et </a:t>
            </a:r>
            <a:r>
              <a:rPr lang="et-EE" sz="2800" dirty="0" err="1">
                <a:solidFill>
                  <a:schemeClr val="bg1">
                    <a:lumMod val="50000"/>
                  </a:schemeClr>
                </a:solidFill>
                <a:latin typeface="+mj-lt"/>
              </a:rPr>
              <a:t>al</a:t>
            </a:r>
            <a:r>
              <a:rPr lang="et-EE" sz="2800" dirty="0">
                <a:solidFill>
                  <a:schemeClr val="bg1">
                    <a:lumMod val="50000"/>
                  </a:schemeClr>
                </a:solidFill>
                <a:latin typeface="+mj-lt"/>
              </a:rPr>
              <a:t>., 2018)</a:t>
            </a:r>
          </a:p>
          <a:p>
            <a:pPr lvl="1"/>
            <a:r>
              <a:rPr lang="et-EE" sz="2800" dirty="0">
                <a:latin typeface="+mj-lt"/>
              </a:rPr>
              <a:t>Sõnade semantiline sisu </a:t>
            </a:r>
            <a:r>
              <a:rPr lang="et-EE" sz="2800" dirty="0">
                <a:solidFill>
                  <a:schemeClr val="bg1">
                    <a:lumMod val="50000"/>
                  </a:schemeClr>
                </a:solidFill>
                <a:latin typeface="+mj-lt"/>
              </a:rPr>
              <a:t>(</a:t>
            </a:r>
            <a:r>
              <a:rPr lang="et-EE" sz="2800" dirty="0" err="1">
                <a:solidFill>
                  <a:schemeClr val="bg1">
                    <a:lumMod val="50000"/>
                  </a:schemeClr>
                </a:solidFill>
                <a:latin typeface="+mj-lt"/>
              </a:rPr>
              <a:t>Mathôt</a:t>
            </a:r>
            <a:r>
              <a:rPr lang="et-EE" sz="2800" dirty="0">
                <a:solidFill>
                  <a:schemeClr val="bg1">
                    <a:lumMod val="50000"/>
                  </a:schemeClr>
                </a:solidFill>
                <a:latin typeface="+mj-lt"/>
              </a:rPr>
              <a:t> et </a:t>
            </a:r>
            <a:r>
              <a:rPr lang="et-EE" sz="2800" dirty="0" err="1">
                <a:solidFill>
                  <a:schemeClr val="bg1">
                    <a:lumMod val="50000"/>
                  </a:schemeClr>
                </a:solidFill>
                <a:latin typeface="+mj-lt"/>
              </a:rPr>
              <a:t>al</a:t>
            </a:r>
            <a:r>
              <a:rPr lang="et-EE" sz="2800" dirty="0">
                <a:solidFill>
                  <a:schemeClr val="bg1">
                    <a:lumMod val="50000"/>
                  </a:schemeClr>
                </a:solidFill>
                <a:latin typeface="+mj-lt"/>
              </a:rPr>
              <a:t>., 2016; 2019)</a:t>
            </a:r>
          </a:p>
          <a:p>
            <a:endParaRPr lang="et-EE" sz="2800" dirty="0">
              <a:latin typeface="+mj-lt"/>
            </a:endParaRPr>
          </a:p>
          <a:p>
            <a:endParaRPr lang="et-EE" sz="2800" dirty="0">
              <a:latin typeface="+mj-lt"/>
            </a:endParaRPr>
          </a:p>
        </p:txBody>
      </p:sp>
      <p:sp>
        <p:nvSpPr>
          <p:cNvPr id="5" name="Title 1">
            <a:extLst>
              <a:ext uri="{FF2B5EF4-FFF2-40B4-BE49-F238E27FC236}">
                <a16:creationId xmlns:a16="http://schemas.microsoft.com/office/drawing/2014/main" id="{7864DB30-69A3-4623-A1A6-74CB7A07A5E3}"/>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t-EE" dirty="0"/>
              <a:t>Millest pupilli suurus veel sõltuda võib?</a:t>
            </a:r>
            <a:endParaRPr lang="en-GB" dirty="0"/>
          </a:p>
        </p:txBody>
      </p:sp>
    </p:spTree>
    <p:extLst>
      <p:ext uri="{BB962C8B-B14F-4D97-AF65-F5344CB8AC3E}">
        <p14:creationId xmlns:p14="http://schemas.microsoft.com/office/powerpoint/2010/main" val="39399651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9DA31-ED30-4FA6-A8F0-CE0A3356CC5A}"/>
              </a:ext>
            </a:extLst>
          </p:cNvPr>
          <p:cNvSpPr txBox="1">
            <a:spLocks/>
          </p:cNvSpPr>
          <p:nvPr/>
        </p:nvSpPr>
        <p:spPr>
          <a:xfrm>
            <a:off x="643647" y="557449"/>
            <a:ext cx="112857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t-EE" dirty="0" err="1"/>
              <a:t>Pupillomeetrial</a:t>
            </a:r>
            <a:r>
              <a:rPr lang="et-EE" dirty="0"/>
              <a:t> põhineva aju-arvuti liidese näide</a:t>
            </a:r>
            <a:endParaRPr lang="en-GB" dirty="0"/>
          </a:p>
        </p:txBody>
      </p:sp>
      <p:grpSp>
        <p:nvGrpSpPr>
          <p:cNvPr id="4" name="Group 3">
            <a:extLst>
              <a:ext uri="{FF2B5EF4-FFF2-40B4-BE49-F238E27FC236}">
                <a16:creationId xmlns:a16="http://schemas.microsoft.com/office/drawing/2014/main" id="{E42D31E1-1C99-412C-9674-BCA71DAC0197}"/>
              </a:ext>
            </a:extLst>
          </p:cNvPr>
          <p:cNvGrpSpPr/>
          <p:nvPr/>
        </p:nvGrpSpPr>
        <p:grpSpPr>
          <a:xfrm>
            <a:off x="1805128" y="2025887"/>
            <a:ext cx="8581743" cy="3686175"/>
            <a:chOff x="3122578" y="1883013"/>
            <a:chExt cx="6577682" cy="2612788"/>
          </a:xfrm>
        </p:grpSpPr>
        <p:pic>
          <p:nvPicPr>
            <p:cNvPr id="1026" name="Picture 2">
              <a:extLst>
                <a:ext uri="{FF2B5EF4-FFF2-40B4-BE49-F238E27FC236}">
                  <a16:creationId xmlns:a16="http://schemas.microsoft.com/office/drawing/2014/main" id="{98612867-3FD2-4636-85F1-7D1B759021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 r="-1228" b="64845"/>
            <a:stretch/>
          </p:blipFill>
          <p:spPr bwMode="auto">
            <a:xfrm>
              <a:off x="3122578" y="1883013"/>
              <a:ext cx="6577682" cy="26127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AE2F49A-FCBC-41D3-825C-B85D34723088}"/>
                </a:ext>
              </a:extLst>
            </p:cNvPr>
            <p:cNvSpPr/>
            <p:nvPr/>
          </p:nvSpPr>
          <p:spPr>
            <a:xfrm>
              <a:off x="3122578" y="3916680"/>
              <a:ext cx="4649822" cy="5791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mj-lt"/>
              </a:endParaRPr>
            </a:p>
          </p:txBody>
        </p:sp>
      </p:grpSp>
      <p:sp>
        <p:nvSpPr>
          <p:cNvPr id="6" name="Rectangle 5">
            <a:extLst>
              <a:ext uri="{FF2B5EF4-FFF2-40B4-BE49-F238E27FC236}">
                <a16:creationId xmlns:a16="http://schemas.microsoft.com/office/drawing/2014/main" id="{1F423DA5-A665-421D-B239-0099551701E6}"/>
              </a:ext>
            </a:extLst>
          </p:cNvPr>
          <p:cNvSpPr/>
          <p:nvPr/>
        </p:nvSpPr>
        <p:spPr>
          <a:xfrm>
            <a:off x="1715975" y="6081394"/>
            <a:ext cx="2125775" cy="375552"/>
          </a:xfrm>
          <a:prstGeom prst="rect">
            <a:avLst/>
          </a:prstGeom>
        </p:spPr>
        <p:txBody>
          <a:bodyPr wrap="none">
            <a:spAutoFit/>
          </a:bodyPr>
          <a:lstStyle/>
          <a:p>
            <a:pPr>
              <a:lnSpc>
                <a:spcPct val="107000"/>
              </a:lnSpc>
              <a:spcAft>
                <a:spcPts val="800"/>
              </a:spcAft>
            </a:pPr>
            <a:r>
              <a:rPr lang="et-EE" dirty="0">
                <a:latin typeface="+mj-lt"/>
                <a:ea typeface="Calibri" panose="020F0502020204030204" pitchFamily="34" charset="0"/>
                <a:cs typeface="Arial" panose="020B0604020202020204" pitchFamily="34" charset="0"/>
              </a:rPr>
              <a:t>(</a:t>
            </a:r>
            <a:r>
              <a:rPr lang="et-EE" dirty="0" err="1">
                <a:latin typeface="+mj-lt"/>
                <a:ea typeface="Calibri" panose="020F0502020204030204" pitchFamily="34" charset="0"/>
                <a:cs typeface="Arial" panose="020B0604020202020204" pitchFamily="34" charset="0"/>
              </a:rPr>
              <a:t>Mathôt</a:t>
            </a:r>
            <a:r>
              <a:rPr lang="et-EE" dirty="0">
                <a:latin typeface="+mj-lt"/>
                <a:ea typeface="Calibri" panose="020F0502020204030204" pitchFamily="34" charset="0"/>
                <a:cs typeface="Arial" panose="020B0604020202020204" pitchFamily="34" charset="0"/>
              </a:rPr>
              <a:t> et </a:t>
            </a:r>
            <a:r>
              <a:rPr lang="et-EE" dirty="0" err="1">
                <a:latin typeface="+mj-lt"/>
                <a:ea typeface="Calibri" panose="020F0502020204030204" pitchFamily="34" charset="0"/>
                <a:cs typeface="Arial" panose="020B0604020202020204" pitchFamily="34" charset="0"/>
              </a:rPr>
              <a:t>al</a:t>
            </a:r>
            <a:r>
              <a:rPr lang="et-EE" dirty="0">
                <a:latin typeface="+mj-lt"/>
                <a:ea typeface="Calibri" panose="020F0502020204030204" pitchFamily="34" charset="0"/>
                <a:cs typeface="Arial" panose="020B0604020202020204" pitchFamily="34" charset="0"/>
              </a:rPr>
              <a:t>., 2016)</a:t>
            </a:r>
            <a:endParaRPr lang="en-GB" sz="1600" dirty="0">
              <a:effectLst/>
              <a:latin typeface="+mj-lt"/>
              <a:ea typeface="Calibri" panose="020F0502020204030204" pitchFamily="34" charset="0"/>
              <a:cs typeface="Arial" panose="020B0604020202020204" pitchFamily="34" charset="0"/>
            </a:endParaRPr>
          </a:p>
        </p:txBody>
      </p:sp>
      <p:pic>
        <p:nvPicPr>
          <p:cNvPr id="10" name="Picture 9" descr="Icon&#10;&#10;Description automatically generated">
            <a:hlinkClick r:id="rId4"/>
            <a:extLst>
              <a:ext uri="{FF2B5EF4-FFF2-40B4-BE49-F238E27FC236}">
                <a16:creationId xmlns:a16="http://schemas.microsoft.com/office/drawing/2014/main" id="{37A3A396-2AC0-262B-1DFA-4DE3F66387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6667" y="5645120"/>
            <a:ext cx="899534" cy="872548"/>
          </a:xfrm>
          <a:prstGeom prst="rect">
            <a:avLst/>
          </a:prstGeom>
        </p:spPr>
      </p:pic>
    </p:spTree>
    <p:extLst>
      <p:ext uri="{BB962C8B-B14F-4D97-AF65-F5344CB8AC3E}">
        <p14:creationId xmlns:p14="http://schemas.microsoft.com/office/powerpoint/2010/main" val="31108209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9C1A9BB-D2BF-4BE3-AF25-D7FA146B9FD6}"/>
              </a:ext>
            </a:extLst>
          </p:cNvPr>
          <p:cNvSpPr txBox="1"/>
          <p:nvPr/>
        </p:nvSpPr>
        <p:spPr>
          <a:xfrm>
            <a:off x="995936" y="2127509"/>
            <a:ext cx="10034013" cy="3539430"/>
          </a:xfrm>
          <a:prstGeom prst="rect">
            <a:avLst/>
          </a:prstGeom>
          <a:noFill/>
        </p:spPr>
        <p:txBody>
          <a:bodyPr wrap="square" rtlCol="0">
            <a:spAutoFit/>
          </a:bodyPr>
          <a:lstStyle/>
          <a:p>
            <a:r>
              <a:rPr lang="et-EE" sz="2800" i="1" dirty="0" err="1">
                <a:latin typeface="+mj-lt"/>
              </a:rPr>
              <a:t>Vergence</a:t>
            </a:r>
            <a:r>
              <a:rPr lang="et-EE" sz="2800" dirty="0">
                <a:latin typeface="+mj-lt"/>
              </a:rPr>
              <a:t> liigutused (</a:t>
            </a:r>
            <a:r>
              <a:rPr lang="et-EE" sz="2800" dirty="0" err="1">
                <a:latin typeface="+mj-lt"/>
              </a:rPr>
              <a:t>Feil</a:t>
            </a:r>
            <a:r>
              <a:rPr lang="et-EE" sz="2800" dirty="0">
                <a:latin typeface="+mj-lt"/>
              </a:rPr>
              <a:t>, 2017)</a:t>
            </a:r>
          </a:p>
          <a:p>
            <a:r>
              <a:rPr lang="et-EE" sz="2800" dirty="0">
                <a:latin typeface="+mj-lt"/>
              </a:rPr>
              <a:t>Silmade liigutamisega seotud muutused (</a:t>
            </a:r>
            <a:r>
              <a:rPr lang="et-EE" sz="2800" dirty="0" err="1">
                <a:latin typeface="+mj-lt"/>
              </a:rPr>
              <a:t>Gagl</a:t>
            </a:r>
            <a:r>
              <a:rPr lang="et-EE" sz="2800" dirty="0">
                <a:latin typeface="+mj-lt"/>
              </a:rPr>
              <a:t> et </a:t>
            </a:r>
            <a:r>
              <a:rPr lang="et-EE" sz="2800" dirty="0" err="1">
                <a:latin typeface="+mj-lt"/>
              </a:rPr>
              <a:t>al</a:t>
            </a:r>
            <a:r>
              <a:rPr lang="et-EE" sz="2800" dirty="0">
                <a:latin typeface="+mj-lt"/>
              </a:rPr>
              <a:t>., 2011)</a:t>
            </a:r>
          </a:p>
          <a:p>
            <a:r>
              <a:rPr lang="et-EE" sz="2800" dirty="0">
                <a:latin typeface="+mj-lt"/>
              </a:rPr>
              <a:t>Pupilli kahanemine ajas (mitmed põhjused):</a:t>
            </a:r>
          </a:p>
          <a:p>
            <a:pPr lvl="1"/>
            <a:r>
              <a:rPr lang="et-EE" sz="2800" dirty="0">
                <a:latin typeface="+mj-lt"/>
              </a:rPr>
              <a:t>Väsimus </a:t>
            </a:r>
            <a:r>
              <a:rPr lang="da-DK" sz="2800" dirty="0">
                <a:latin typeface="+mj-lt"/>
              </a:rPr>
              <a:t>(Kuchinsky et al., </a:t>
            </a:r>
            <a:r>
              <a:rPr lang="et-EE" sz="2800" dirty="0">
                <a:latin typeface="+mj-lt"/>
              </a:rPr>
              <a:t>2016</a:t>
            </a:r>
            <a:r>
              <a:rPr lang="da-DK" sz="2800" dirty="0">
                <a:latin typeface="+mj-lt"/>
              </a:rPr>
              <a:t>)</a:t>
            </a:r>
            <a:endParaRPr lang="et-EE" sz="2800" dirty="0">
              <a:latin typeface="+mj-lt"/>
            </a:endParaRPr>
          </a:p>
          <a:p>
            <a:pPr lvl="1"/>
            <a:r>
              <a:rPr lang="et-EE" sz="2800" dirty="0">
                <a:latin typeface="+mj-lt"/>
              </a:rPr>
              <a:t>Ülesande raskus muutub ajas </a:t>
            </a:r>
            <a:r>
              <a:rPr lang="en-GB" sz="2800" dirty="0">
                <a:solidFill>
                  <a:schemeClr val="bg1">
                    <a:lumMod val="50000"/>
                  </a:schemeClr>
                </a:solidFill>
                <a:latin typeface="+mj-lt"/>
                <a:ea typeface="Georgia" panose="02040502050405020303" pitchFamily="18" charset="0"/>
                <a:cs typeface="Georgia" panose="02040502050405020303" pitchFamily="18" charset="0"/>
              </a:rPr>
              <a:t>(Hess &amp; </a:t>
            </a:r>
            <a:r>
              <a:rPr lang="en-GB" sz="2800" dirty="0" err="1">
                <a:solidFill>
                  <a:schemeClr val="bg1">
                    <a:lumMod val="50000"/>
                  </a:schemeClr>
                </a:solidFill>
                <a:latin typeface="+mj-lt"/>
                <a:ea typeface="Georgia" panose="02040502050405020303" pitchFamily="18" charset="0"/>
                <a:cs typeface="Georgia" panose="02040502050405020303" pitchFamily="18" charset="0"/>
              </a:rPr>
              <a:t>Polt</a:t>
            </a:r>
            <a:r>
              <a:rPr lang="en-GB" sz="2800" dirty="0">
                <a:solidFill>
                  <a:schemeClr val="bg1">
                    <a:lumMod val="50000"/>
                  </a:schemeClr>
                </a:solidFill>
                <a:latin typeface="+mj-lt"/>
                <a:ea typeface="Georgia" panose="02040502050405020303" pitchFamily="18" charset="0"/>
                <a:cs typeface="Georgia" panose="02040502050405020303" pitchFamily="18" charset="0"/>
              </a:rPr>
              <a:t>, 1964, van der </a:t>
            </a:r>
            <a:r>
              <a:rPr lang="en-GB" sz="2800" dirty="0" err="1">
                <a:solidFill>
                  <a:schemeClr val="bg1">
                    <a:lumMod val="50000"/>
                  </a:schemeClr>
                </a:solidFill>
                <a:latin typeface="+mj-lt"/>
                <a:ea typeface="Georgia" panose="02040502050405020303" pitchFamily="18" charset="0"/>
                <a:cs typeface="Georgia" panose="02040502050405020303" pitchFamily="18" charset="0"/>
              </a:rPr>
              <a:t>Wel</a:t>
            </a:r>
            <a:r>
              <a:rPr lang="en-GB" sz="2800" dirty="0">
                <a:solidFill>
                  <a:schemeClr val="bg1">
                    <a:lumMod val="50000"/>
                  </a:schemeClr>
                </a:solidFill>
                <a:latin typeface="+mj-lt"/>
                <a:ea typeface="Georgia" panose="02040502050405020303" pitchFamily="18" charset="0"/>
                <a:cs typeface="Georgia" panose="02040502050405020303" pitchFamily="18" charset="0"/>
              </a:rPr>
              <a:t> &amp; van </a:t>
            </a:r>
            <a:r>
              <a:rPr lang="en-GB" sz="2800" dirty="0" err="1">
                <a:solidFill>
                  <a:schemeClr val="bg1">
                    <a:lumMod val="50000"/>
                  </a:schemeClr>
                </a:solidFill>
                <a:latin typeface="+mj-lt"/>
                <a:ea typeface="Georgia" panose="02040502050405020303" pitchFamily="18" charset="0"/>
                <a:cs typeface="Georgia" panose="02040502050405020303" pitchFamily="18" charset="0"/>
              </a:rPr>
              <a:t>Steenbergen</a:t>
            </a:r>
            <a:r>
              <a:rPr lang="en-GB" sz="2800" dirty="0">
                <a:solidFill>
                  <a:schemeClr val="bg1">
                    <a:lumMod val="50000"/>
                  </a:schemeClr>
                </a:solidFill>
                <a:latin typeface="+mj-lt"/>
                <a:ea typeface="Georgia" panose="02040502050405020303" pitchFamily="18" charset="0"/>
                <a:cs typeface="Georgia" panose="02040502050405020303" pitchFamily="18" charset="0"/>
              </a:rPr>
              <a:t>, 2018)</a:t>
            </a:r>
            <a:endParaRPr lang="et-EE" sz="2800" dirty="0">
              <a:solidFill>
                <a:schemeClr val="bg1">
                  <a:lumMod val="50000"/>
                </a:schemeClr>
              </a:solidFill>
              <a:latin typeface="+mj-lt"/>
              <a:ea typeface="Georgia" panose="02040502050405020303" pitchFamily="18" charset="0"/>
              <a:cs typeface="Georgia" panose="02040502050405020303" pitchFamily="18" charset="0"/>
            </a:endParaRPr>
          </a:p>
          <a:p>
            <a:pPr marL="342900" indent="-342900">
              <a:buFont typeface="Arial" panose="020B0604020202020204" pitchFamily="34" charset="0"/>
              <a:buChar char="•"/>
            </a:pPr>
            <a:endParaRPr lang="et-EE" sz="2800" dirty="0">
              <a:solidFill>
                <a:schemeClr val="bg1">
                  <a:lumMod val="50000"/>
                </a:schemeClr>
              </a:solidFill>
              <a:latin typeface="+mj-lt"/>
              <a:ea typeface="Georgia" panose="02040502050405020303" pitchFamily="18" charset="0"/>
              <a:cs typeface="Georgia" panose="02040502050405020303" pitchFamily="18" charset="0"/>
            </a:endParaRPr>
          </a:p>
          <a:p>
            <a:pPr marL="342900" indent="-342900">
              <a:buFont typeface="Arial" panose="020B0604020202020204" pitchFamily="34" charset="0"/>
              <a:buChar char="•"/>
            </a:pPr>
            <a:endParaRPr lang="et-EE" sz="2800" dirty="0">
              <a:latin typeface="+mj-lt"/>
            </a:endParaRPr>
          </a:p>
        </p:txBody>
      </p:sp>
      <p:sp>
        <p:nvSpPr>
          <p:cNvPr id="5" name="Title 1">
            <a:extLst>
              <a:ext uri="{FF2B5EF4-FFF2-40B4-BE49-F238E27FC236}">
                <a16:creationId xmlns:a16="http://schemas.microsoft.com/office/drawing/2014/main" id="{7864DB30-69A3-4623-A1A6-74CB7A07A5E3}"/>
              </a:ext>
            </a:extLst>
          </p:cNvPr>
          <p:cNvSpPr txBox="1">
            <a:spLocks/>
          </p:cNvSpPr>
          <p:nvPr/>
        </p:nvSpPr>
        <p:spPr>
          <a:xfrm>
            <a:off x="906294" y="5866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t-EE" dirty="0"/>
              <a:t>Millest pupilli suurus veel sõltuda võib?</a:t>
            </a:r>
            <a:endParaRPr lang="en-GB" dirty="0"/>
          </a:p>
        </p:txBody>
      </p:sp>
    </p:spTree>
    <p:extLst>
      <p:ext uri="{BB962C8B-B14F-4D97-AF65-F5344CB8AC3E}">
        <p14:creationId xmlns:p14="http://schemas.microsoft.com/office/powerpoint/2010/main" val="6824736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79C9CF57-F4B3-4978-B601-8EC449E8C68A}"/>
              </a:ext>
            </a:extLst>
          </p:cNvPr>
          <p:cNvSpPr>
            <a:spLocks noGrp="1" noChangeArrowheads="1"/>
          </p:cNvSpPr>
          <p:nvPr>
            <p:ph type="title"/>
          </p:nvPr>
        </p:nvSpPr>
        <p:spPr/>
        <p:txBody>
          <a:bodyPr>
            <a:normAutofit/>
          </a:bodyPr>
          <a:lstStyle/>
          <a:p>
            <a:pPr eaLnBrk="1" hangingPunct="1"/>
            <a:r>
              <a:rPr lang="et-EE" altLang="en-US" sz="2000" dirty="0"/>
              <a:t>Kasutatud kirjandus</a:t>
            </a:r>
            <a:endParaRPr lang="en-GB" altLang="en-US" sz="2000" dirty="0"/>
          </a:p>
        </p:txBody>
      </p:sp>
      <p:sp>
        <p:nvSpPr>
          <p:cNvPr id="3" name="Content Placeholder 2">
            <a:extLst>
              <a:ext uri="{FF2B5EF4-FFF2-40B4-BE49-F238E27FC236}">
                <a16:creationId xmlns:a16="http://schemas.microsoft.com/office/drawing/2014/main" id="{7F592DF0-55FE-4AC5-AF0A-4C9A604AAADD}"/>
              </a:ext>
            </a:extLst>
          </p:cNvPr>
          <p:cNvSpPr>
            <a:spLocks noGrp="1"/>
          </p:cNvSpPr>
          <p:nvPr>
            <p:ph idx="1"/>
          </p:nvPr>
        </p:nvSpPr>
        <p:spPr>
          <a:xfrm>
            <a:off x="838200" y="1387474"/>
            <a:ext cx="10515600" cy="5032375"/>
          </a:xfrm>
        </p:spPr>
        <p:txBody>
          <a:bodyPr rtlCol="0">
            <a:noAutofit/>
          </a:bodyPr>
          <a:lstStyle/>
          <a:p>
            <a:pPr marL="0" indent="0">
              <a:lnSpc>
                <a:spcPct val="100000"/>
              </a:lnSpc>
              <a:spcBef>
                <a:spcPts val="600"/>
              </a:spcBef>
              <a:buNone/>
              <a:defRPr/>
            </a:pPr>
            <a:r>
              <a:rPr lang="en-GB" sz="800" noProof="1">
                <a:latin typeface="+mj-lt"/>
              </a:rPr>
              <a:t>Yarbus, A. L. (1967). Eye movements during perception of complex objects. In Eye movements and vision (pp. 171-211). Springer, Boston, MA.</a:t>
            </a:r>
          </a:p>
          <a:p>
            <a:pPr marL="0" indent="0">
              <a:lnSpc>
                <a:spcPct val="100000"/>
              </a:lnSpc>
              <a:spcBef>
                <a:spcPts val="600"/>
              </a:spcBef>
              <a:buNone/>
              <a:defRPr/>
            </a:pPr>
            <a:r>
              <a:rPr lang="en-GB" sz="800" b="1" noProof="1">
                <a:latin typeface="+mj-lt"/>
              </a:rPr>
              <a:t>Duchowski, A. T. (2007). </a:t>
            </a:r>
            <a:r>
              <a:rPr lang="en-GB" sz="800" b="1" i="1" noProof="1">
                <a:latin typeface="+mj-lt"/>
              </a:rPr>
              <a:t>Eye tracking methodology: theory and practice</a:t>
            </a:r>
            <a:r>
              <a:rPr lang="en-GB" sz="800" b="1" noProof="1">
                <a:latin typeface="+mj-lt"/>
              </a:rPr>
              <a:t> (2nd ed). London: Springer.</a:t>
            </a:r>
          </a:p>
          <a:p>
            <a:pPr marL="0" indent="0">
              <a:lnSpc>
                <a:spcPct val="100000"/>
              </a:lnSpc>
              <a:spcBef>
                <a:spcPts val="600"/>
              </a:spcBef>
              <a:buNone/>
              <a:defRPr/>
            </a:pPr>
            <a:r>
              <a:rPr lang="en-GB" sz="800" b="1" noProof="1">
                <a:latin typeface="+mj-lt"/>
              </a:rPr>
              <a:t>Gleitman, H., Reisberg, D., &amp; Gross, J. (2014). Psühholoogia. Hermes.</a:t>
            </a:r>
            <a:endParaRPr lang="et-EE" sz="800" b="1" noProof="1">
              <a:latin typeface="+mj-lt"/>
            </a:endParaRPr>
          </a:p>
          <a:p>
            <a:pPr marL="0" indent="0">
              <a:lnSpc>
                <a:spcPct val="100000"/>
              </a:lnSpc>
              <a:spcBef>
                <a:spcPts val="600"/>
              </a:spcBef>
              <a:buNone/>
              <a:defRPr/>
            </a:pPr>
            <a:r>
              <a:rPr lang="en-GB" sz="800" noProof="1">
                <a:latin typeface="+mj-lt"/>
              </a:rPr>
              <a:t>O'Shea, R. P. (1991). Thumb's rule tested: visual angle of thumb's width is about 2 deg. Perception, 20(3), 415-418.</a:t>
            </a:r>
          </a:p>
          <a:p>
            <a:pPr marL="0" indent="0">
              <a:lnSpc>
                <a:spcPct val="100000"/>
              </a:lnSpc>
              <a:spcBef>
                <a:spcPts val="600"/>
              </a:spcBef>
              <a:buNone/>
              <a:defRPr/>
            </a:pPr>
            <a:r>
              <a:rPr lang="en-GB" sz="800" noProof="1">
                <a:latin typeface="+mj-lt"/>
              </a:rPr>
              <a:t>Kaufman, L., &amp; Richards, W. (1969). Spontaneous fixation tendencies for visual forms. Perception &amp; Psychophysics, 5(2), 85-88.</a:t>
            </a:r>
          </a:p>
          <a:p>
            <a:pPr marL="0" indent="0">
              <a:lnSpc>
                <a:spcPct val="100000"/>
              </a:lnSpc>
              <a:spcBef>
                <a:spcPts val="600"/>
              </a:spcBef>
              <a:buNone/>
              <a:defRPr/>
            </a:pPr>
            <a:r>
              <a:rPr lang="en-GB" sz="800" noProof="1">
                <a:latin typeface="+mj-lt"/>
              </a:rPr>
              <a:t>Ramirez Gomez, A. (2017). </a:t>
            </a:r>
            <a:r>
              <a:rPr lang="en-GB" sz="800" i="1" noProof="1">
                <a:latin typeface="+mj-lt"/>
              </a:rPr>
              <a:t>Exploration of smooth pursuit eye movements for gaze calibration in games</a:t>
            </a:r>
            <a:r>
              <a:rPr lang="en-GB" sz="800" noProof="1">
                <a:latin typeface="+mj-lt"/>
              </a:rPr>
              <a:t> (Doctoral dissertation, Lancaster University).</a:t>
            </a:r>
          </a:p>
          <a:p>
            <a:pPr marL="0" indent="0">
              <a:lnSpc>
                <a:spcPct val="100000"/>
              </a:lnSpc>
              <a:spcBef>
                <a:spcPts val="600"/>
              </a:spcBef>
              <a:buNone/>
              <a:defRPr/>
            </a:pPr>
            <a:r>
              <a:rPr lang="en-GB" sz="800" noProof="1">
                <a:latin typeface="+mj-lt"/>
              </a:rPr>
              <a:t>Allik, J., Rauk, M., &amp; Luuk, A. (1981). Control and sense of eye movement behind closed eyelids. </a:t>
            </a:r>
            <a:r>
              <a:rPr lang="en-GB" sz="800" i="1" noProof="1">
                <a:latin typeface="+mj-lt"/>
              </a:rPr>
              <a:t>Perception</a:t>
            </a:r>
            <a:r>
              <a:rPr lang="en-GB" sz="800" noProof="1">
                <a:latin typeface="+mj-lt"/>
              </a:rPr>
              <a:t>, </a:t>
            </a:r>
            <a:r>
              <a:rPr lang="en-GB" sz="800" i="1" noProof="1">
                <a:latin typeface="+mj-lt"/>
              </a:rPr>
              <a:t>10</a:t>
            </a:r>
            <a:r>
              <a:rPr lang="en-GB" sz="800" noProof="1">
                <a:latin typeface="+mj-lt"/>
              </a:rPr>
              <a:t>(1), 39-51.</a:t>
            </a:r>
          </a:p>
          <a:p>
            <a:pPr marL="0" indent="0">
              <a:lnSpc>
                <a:spcPct val="100000"/>
              </a:lnSpc>
              <a:spcBef>
                <a:spcPts val="600"/>
              </a:spcBef>
              <a:buNone/>
              <a:defRPr/>
            </a:pPr>
            <a:r>
              <a:rPr lang="en-GB" sz="800" b="1" noProof="1">
                <a:latin typeface="+mj-lt"/>
              </a:rPr>
              <a:t>Stern, R. M., Ray, W. J., &amp; Quigley, K. S. (2001). Psychophysiological recording. Oxford University Press, USA.</a:t>
            </a:r>
          </a:p>
          <a:p>
            <a:pPr marL="0" indent="0">
              <a:lnSpc>
                <a:spcPct val="100000"/>
              </a:lnSpc>
              <a:spcBef>
                <a:spcPts val="600"/>
              </a:spcBef>
              <a:buNone/>
              <a:defRPr/>
            </a:pPr>
            <a:r>
              <a:rPr lang="en-GB" sz="800" noProof="1">
                <a:latin typeface="+mj-lt"/>
              </a:rPr>
              <a:t>Holmqvist, K., Nyström, M., &amp; Mulvey, F. (2012). Eye tracker data quality: What it is and how to measure it. Proceedings of the Symposium on Eye Tracking Research and Applications - ETRA ’12, 45. https://doi.org/10.1145/2168556.2168563</a:t>
            </a:r>
          </a:p>
          <a:p>
            <a:pPr marL="0" indent="0">
              <a:lnSpc>
                <a:spcPct val="100000"/>
              </a:lnSpc>
              <a:spcBef>
                <a:spcPts val="600"/>
              </a:spcBef>
              <a:buNone/>
              <a:defRPr/>
            </a:pPr>
            <a:r>
              <a:rPr lang="en-GB" sz="800" noProof="1">
                <a:latin typeface="+mj-lt"/>
              </a:rPr>
              <a:t>Wong, I. Y., &amp; Wong, D. (2013). Chapter 104-special adjuncts to treatment. Retina, 1735-1783.</a:t>
            </a:r>
          </a:p>
          <a:p>
            <a:pPr marL="0" indent="0">
              <a:lnSpc>
                <a:spcPct val="100000"/>
              </a:lnSpc>
              <a:spcBef>
                <a:spcPts val="600"/>
              </a:spcBef>
              <a:buNone/>
              <a:defRPr/>
            </a:pPr>
            <a:r>
              <a:rPr lang="en-GB" sz="800" noProof="1">
                <a:latin typeface="+mj-lt"/>
              </a:rPr>
              <a:t>Fuchs, A. F. (1967-08-01). "Saccadic and smooth pursuit eye movements in the monkey". The Journal of Physiology. 191 (3): 609–631.</a:t>
            </a:r>
          </a:p>
          <a:p>
            <a:pPr marL="0" indent="0">
              <a:lnSpc>
                <a:spcPct val="100000"/>
              </a:lnSpc>
              <a:spcBef>
                <a:spcPts val="600"/>
              </a:spcBef>
              <a:buNone/>
              <a:defRPr/>
            </a:pPr>
            <a:r>
              <a:rPr lang="en-GB" sz="800" noProof="1">
                <a:latin typeface="+mj-lt"/>
              </a:rPr>
              <a:t>Giesel, M., Yakovleva, A., Bloj, M., Wade, A. R., Norcia, A. M., &amp; Harris, J. M. (2019). Relative contributions to vergence eye movements of two binocular cues for motion-in-depth. Scientific reports, 9(1), 1-14.</a:t>
            </a:r>
          </a:p>
          <a:p>
            <a:pPr marL="0" indent="0">
              <a:lnSpc>
                <a:spcPct val="100000"/>
              </a:lnSpc>
              <a:spcBef>
                <a:spcPts val="600"/>
              </a:spcBef>
              <a:buNone/>
              <a:defRPr/>
            </a:pPr>
            <a:r>
              <a:rPr lang="en-GB" sz="800" noProof="1">
                <a:latin typeface="+mj-lt"/>
              </a:rPr>
              <a:t>Franco, J. G., de Pablo, J., Gaviria, A. M., Sepúlveda, E., &amp; Vilella, E. (2014). Smooth pursuit eye movements and schizophrenia: Literature review. Archivos de La Sociedad Española de Oftalmología (English Edition), 89(9), 361–367. https://doi.org/10.1016/j.oftale.2014.02.009</a:t>
            </a:r>
          </a:p>
          <a:p>
            <a:pPr marL="0" indent="0">
              <a:lnSpc>
                <a:spcPct val="100000"/>
              </a:lnSpc>
              <a:spcBef>
                <a:spcPts val="600"/>
              </a:spcBef>
              <a:buNone/>
              <a:defRPr/>
            </a:pPr>
            <a:r>
              <a:rPr lang="en-GB" sz="800" noProof="1">
                <a:latin typeface="+mj-lt"/>
              </a:rPr>
              <a:t>Morita, K., Miura, K., Kasai, K., &amp; Hashimoto, R. (2020). Eye movement characteristics in schizophrenia: A recent update with clinical implications. Neuropsychopharmacology Reports, 40(1), 2–9. https://doi.org/10.1002/npr2.12087</a:t>
            </a:r>
          </a:p>
          <a:p>
            <a:pPr marL="0" indent="0">
              <a:lnSpc>
                <a:spcPct val="100000"/>
              </a:lnSpc>
              <a:spcBef>
                <a:spcPts val="600"/>
              </a:spcBef>
              <a:buNone/>
              <a:defRPr/>
            </a:pPr>
            <a:r>
              <a:rPr lang="en-GB" sz="800" noProof="1">
                <a:latin typeface="+mj-lt"/>
              </a:rPr>
              <a:t>Sangi, M. (2017). Automated Optokinetic Nystagmus Detection for Use with Young Subjects (Doctoral dissertation, ResearchSpace@ Auckland).</a:t>
            </a:r>
          </a:p>
          <a:p>
            <a:pPr marL="0" indent="0">
              <a:lnSpc>
                <a:spcPct val="100000"/>
              </a:lnSpc>
              <a:spcBef>
                <a:spcPts val="600"/>
              </a:spcBef>
              <a:buNone/>
              <a:defRPr/>
            </a:pPr>
            <a:r>
              <a:rPr lang="en-GB" sz="800" noProof="1">
                <a:latin typeface="+mj-lt"/>
              </a:rPr>
              <a:t>Doustkouhi, S. M., Turnbull, P. R., &amp; Dakin, S. C. (2020). The effect of refractive error on optokinetic nystagmus. Scientific Reports, 10(1), 1-14.</a:t>
            </a:r>
          </a:p>
          <a:p>
            <a:pPr marL="0" indent="0">
              <a:lnSpc>
                <a:spcPct val="100000"/>
              </a:lnSpc>
              <a:spcBef>
                <a:spcPts val="600"/>
              </a:spcBef>
              <a:buNone/>
              <a:defRPr/>
            </a:pPr>
            <a:r>
              <a:rPr lang="en-GB" sz="800" noProof="1">
                <a:latin typeface="+mj-lt"/>
              </a:rPr>
              <a:t>Dayton, G. O., Jones, M. H., Aiu, P., Rawson, R. A., Steele, B., &amp; Rose, M. (1964). Developmental study of coordinated eye movements in the human infant: I. Visual acuity in the newborn human: A study based on induced optokinetic nystagmus recorded by electro-oculography. Archives of Ophthalmology, 71(6), 865-870.</a:t>
            </a:r>
          </a:p>
          <a:p>
            <a:pPr marL="0" indent="0">
              <a:lnSpc>
                <a:spcPct val="100000"/>
              </a:lnSpc>
              <a:spcBef>
                <a:spcPts val="600"/>
              </a:spcBef>
              <a:buNone/>
              <a:defRPr/>
            </a:pPr>
            <a:r>
              <a:rPr lang="en-GB" sz="800" noProof="1">
                <a:latin typeface="+mj-lt"/>
              </a:rPr>
              <a:t>Ellis, C. J. (1981). The pupillary light reflex in normal subjects. </a:t>
            </a:r>
            <a:r>
              <a:rPr lang="en-GB" sz="800" i="1" noProof="1">
                <a:latin typeface="+mj-lt"/>
              </a:rPr>
              <a:t>British Journal of Ophthalmology</a:t>
            </a:r>
            <a:r>
              <a:rPr lang="en-GB" sz="800" noProof="1">
                <a:latin typeface="+mj-lt"/>
              </a:rPr>
              <a:t>, </a:t>
            </a:r>
            <a:r>
              <a:rPr lang="en-GB" sz="800" i="1" noProof="1">
                <a:latin typeface="+mj-lt"/>
              </a:rPr>
              <a:t>65</a:t>
            </a:r>
            <a:r>
              <a:rPr lang="en-GB" sz="800" noProof="1">
                <a:latin typeface="+mj-lt"/>
              </a:rPr>
              <a:t>(11), 754-759.</a:t>
            </a:r>
          </a:p>
          <a:p>
            <a:pPr marL="0" indent="0">
              <a:lnSpc>
                <a:spcPct val="100000"/>
              </a:lnSpc>
              <a:spcBef>
                <a:spcPts val="600"/>
              </a:spcBef>
              <a:buNone/>
              <a:defRPr/>
            </a:pPr>
            <a:r>
              <a:rPr lang="en-GB" sz="800" b="1" noProof="1">
                <a:latin typeface="+mj-lt"/>
              </a:rPr>
              <a:t>Mathôt, S. (2018). Pupillometry: Psychology, Physiology, and Function. Journal of Cognition, 1(1), 16. https://doi.org/10.5334/joc.18</a:t>
            </a:r>
          </a:p>
          <a:p>
            <a:pPr marL="0" indent="0">
              <a:lnSpc>
                <a:spcPct val="100000"/>
              </a:lnSpc>
              <a:spcBef>
                <a:spcPts val="600"/>
              </a:spcBef>
              <a:buNone/>
              <a:defRPr/>
            </a:pPr>
            <a:r>
              <a:rPr lang="en-GB" sz="800" noProof="1">
                <a:latin typeface="+mj-lt"/>
              </a:rPr>
              <a:t>Fischer, C., Luauté, J., Adeleine, P., &amp; Morlet, D. (2004). Predictive value of sensory and cognitive evoked potentials for awakening from coma. </a:t>
            </a:r>
            <a:r>
              <a:rPr lang="en-GB" sz="800" i="1" noProof="1">
                <a:latin typeface="+mj-lt"/>
              </a:rPr>
              <a:t>Neurology</a:t>
            </a:r>
            <a:r>
              <a:rPr lang="en-GB" sz="800" noProof="1">
                <a:latin typeface="+mj-lt"/>
              </a:rPr>
              <a:t>, </a:t>
            </a:r>
            <a:r>
              <a:rPr lang="en-GB" sz="800" i="1" noProof="1">
                <a:latin typeface="+mj-lt"/>
              </a:rPr>
              <a:t>63</a:t>
            </a:r>
            <a:r>
              <a:rPr lang="en-GB" sz="800" noProof="1">
                <a:latin typeface="+mj-lt"/>
              </a:rPr>
              <a:t>(4), 669-673.</a:t>
            </a:r>
          </a:p>
          <a:p>
            <a:pPr marL="0" indent="0">
              <a:lnSpc>
                <a:spcPct val="100000"/>
              </a:lnSpc>
              <a:spcBef>
                <a:spcPts val="600"/>
              </a:spcBef>
              <a:spcAft>
                <a:spcPts val="600"/>
              </a:spcAft>
              <a:buNone/>
            </a:pPr>
            <a:r>
              <a:rPr lang="en-GB" sz="800" noProof="1">
                <a:latin typeface="+mj-lt"/>
              </a:rPr>
              <a:t>Fotiou, D. F., Brozou, C. G., Haidich, A. B., Tsiptsios, D., Nakou, M., Kabitsi, A., ... &amp; Fotiou, F. (2007). Pupil reaction to light in Alzheimer’s disease: evaluation of pupil size changes and mobility. </a:t>
            </a:r>
            <a:r>
              <a:rPr lang="en-GB" sz="800" i="1" noProof="1">
                <a:latin typeface="+mj-lt"/>
              </a:rPr>
              <a:t>Aging clinical and experimental research</a:t>
            </a:r>
            <a:r>
              <a:rPr lang="en-GB" sz="800" noProof="1">
                <a:latin typeface="+mj-lt"/>
              </a:rPr>
              <a:t>, </a:t>
            </a:r>
            <a:r>
              <a:rPr lang="en-GB" sz="800" i="1" noProof="1">
                <a:latin typeface="+mj-lt"/>
              </a:rPr>
              <a:t>19</a:t>
            </a:r>
            <a:r>
              <a:rPr lang="en-GB" sz="800" noProof="1">
                <a:latin typeface="+mj-lt"/>
              </a:rPr>
              <a:t>(5), 364-371.</a:t>
            </a:r>
          </a:p>
          <a:p>
            <a:pPr marL="0" indent="0">
              <a:lnSpc>
                <a:spcPct val="100000"/>
              </a:lnSpc>
              <a:spcBef>
                <a:spcPts val="600"/>
              </a:spcBef>
              <a:buNone/>
              <a:defRPr/>
            </a:pPr>
            <a:r>
              <a:rPr lang="en-GB" sz="800" noProof="1">
                <a:latin typeface="+mj-lt"/>
              </a:rPr>
              <a:t>Bradley, M. M., Miccoli, L., Escrig, M. A., &amp; Lang, P. J. (2008). The pupil as a measure of emotional arousal and autonomic activation. Psychophysiology, 45(4), 602–607. https://doi.org/10.1111/j.1469-8986.2008.00654.x</a:t>
            </a:r>
          </a:p>
          <a:p>
            <a:pPr marL="0" indent="0">
              <a:buNone/>
              <a:defRPr/>
            </a:pPr>
            <a:endParaRPr lang="en-GB" sz="800" noProof="1">
              <a:latin typeface="+mj-l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79C9CF57-F4B3-4978-B601-8EC449E8C68A}"/>
              </a:ext>
            </a:extLst>
          </p:cNvPr>
          <p:cNvSpPr>
            <a:spLocks noGrp="1" noChangeArrowheads="1"/>
          </p:cNvSpPr>
          <p:nvPr>
            <p:ph type="title"/>
          </p:nvPr>
        </p:nvSpPr>
        <p:spPr/>
        <p:txBody>
          <a:bodyPr>
            <a:normAutofit/>
          </a:bodyPr>
          <a:lstStyle/>
          <a:p>
            <a:pPr eaLnBrk="1" hangingPunct="1"/>
            <a:r>
              <a:rPr lang="et-EE" altLang="en-US" sz="2000" dirty="0"/>
              <a:t>Kasutatud kirjandus</a:t>
            </a:r>
            <a:endParaRPr lang="en-GB" altLang="en-US" sz="2000" dirty="0"/>
          </a:p>
        </p:txBody>
      </p:sp>
      <p:sp>
        <p:nvSpPr>
          <p:cNvPr id="3" name="Content Placeholder 2">
            <a:extLst>
              <a:ext uri="{FF2B5EF4-FFF2-40B4-BE49-F238E27FC236}">
                <a16:creationId xmlns:a16="http://schemas.microsoft.com/office/drawing/2014/main" id="{7F592DF0-55FE-4AC5-AF0A-4C9A604AAADD}"/>
              </a:ext>
            </a:extLst>
          </p:cNvPr>
          <p:cNvSpPr>
            <a:spLocks noGrp="1"/>
          </p:cNvSpPr>
          <p:nvPr>
            <p:ph idx="1"/>
          </p:nvPr>
        </p:nvSpPr>
        <p:spPr>
          <a:xfrm>
            <a:off x="838200" y="1387474"/>
            <a:ext cx="10515600" cy="5032375"/>
          </a:xfrm>
        </p:spPr>
        <p:txBody>
          <a:bodyPr rtlCol="0">
            <a:normAutofit/>
          </a:bodyPr>
          <a:lstStyle/>
          <a:p>
            <a:pPr marL="0" indent="0">
              <a:spcBef>
                <a:spcPts val="600"/>
              </a:spcBef>
              <a:buNone/>
              <a:defRPr/>
            </a:pPr>
            <a:r>
              <a:rPr lang="et-EE" sz="800" noProof="1">
                <a:latin typeface="+mj-lt"/>
              </a:rPr>
              <a:t>Hess, E. H., &amp; Polt, J. M. (1960). Pupil size as related to interest value of visual stimuli. Science, 132(3423), ­349-350.</a:t>
            </a:r>
          </a:p>
          <a:p>
            <a:pPr marL="0" indent="0">
              <a:spcBef>
                <a:spcPts val="600"/>
              </a:spcBef>
              <a:buNone/>
              <a:defRPr/>
            </a:pPr>
            <a:r>
              <a:rPr lang="et-EE" sz="800" noProof="1">
                <a:latin typeface="+mj-lt"/>
              </a:rPr>
              <a:t>Wenzlaff, F., Briken, P., &amp; Dekker, A. (2016). Video-Based Eye Tracking in Sex Research: A Systematic Literature Review. The Journal of Sex Research, 53(8), 1008–1019. </a:t>
            </a:r>
          </a:p>
          <a:p>
            <a:pPr marL="0" indent="0">
              <a:spcBef>
                <a:spcPts val="600"/>
              </a:spcBef>
              <a:buNone/>
              <a:defRPr/>
            </a:pPr>
            <a:r>
              <a:rPr lang="et-EE" sz="800" noProof="1">
                <a:latin typeface="+mj-lt"/>
              </a:rPr>
              <a:t>Hess, Eckhard H., and James M. Polt. "Pupil size in relation to mental activity during simple problem-solving." Science 143.3611 (1964): 1190-1192.</a:t>
            </a:r>
          </a:p>
          <a:p>
            <a:pPr marL="0" indent="0">
              <a:spcBef>
                <a:spcPts val="600"/>
              </a:spcBef>
              <a:buNone/>
              <a:defRPr/>
            </a:pPr>
            <a:r>
              <a:rPr lang="et-EE" sz="800" b="1" noProof="1">
                <a:latin typeface="+mj-lt"/>
              </a:rPr>
              <a:t>van der Wel, P., &amp; van Steenbergen, H. (2018). Pupil dilation as an index of effort in cognitive control tasks: A review. Psychonomic Bulletin &amp; Review, 25(6), 2005–2015. https://doi.org/10.3758/s13423-018-1432-y</a:t>
            </a:r>
          </a:p>
          <a:p>
            <a:pPr marL="0" indent="0">
              <a:spcBef>
                <a:spcPts val="600"/>
              </a:spcBef>
              <a:buNone/>
              <a:defRPr/>
            </a:pPr>
            <a:r>
              <a:rPr lang="et-EE" sz="800" noProof="1">
                <a:latin typeface="+mj-lt"/>
              </a:rPr>
              <a:t>Goldinger, S. D., &amp; Papesh, M. H. (2012). Pupil Dilation Reflects the Creation and Retrieval of Memories. Current Directions in Psychological Science, 21(2), 90–95. https://doi.org/10.1177/0963721412436811</a:t>
            </a:r>
          </a:p>
          <a:p>
            <a:pPr marL="0" indent="0">
              <a:spcBef>
                <a:spcPts val="600"/>
              </a:spcBef>
              <a:buNone/>
              <a:defRPr/>
            </a:pPr>
            <a:r>
              <a:rPr lang="et-EE" sz="800" noProof="1">
                <a:latin typeface="+mj-lt"/>
              </a:rPr>
              <a:t>Kahneman, D., &amp; Beatty, J. (1966). Pupil diameter and load on memory. Science, 154(3756), 1583-1585.</a:t>
            </a:r>
          </a:p>
          <a:p>
            <a:pPr marL="0" indent="0">
              <a:spcBef>
                <a:spcPts val="600"/>
              </a:spcBef>
              <a:buNone/>
              <a:defRPr/>
            </a:pPr>
            <a:r>
              <a:rPr lang="et-EE" sz="800" noProof="1">
                <a:latin typeface="+mj-lt"/>
              </a:rPr>
              <a:t>Hayashi, N., Someya, N., &amp; Fukuba, Y. (2010). Effect of Intensity of Dynamic Exercise on Pupil Diameter in Humans. Journal of PHYSIOLOGICAL ANTHROPOLOGY, 29(3), 119–122. https://doi.org/10.2114/jpa2.29.119</a:t>
            </a:r>
          </a:p>
          <a:p>
            <a:pPr marL="0" indent="0">
              <a:spcBef>
                <a:spcPts val="600"/>
              </a:spcBef>
              <a:buNone/>
              <a:defRPr/>
            </a:pPr>
            <a:r>
              <a:rPr lang="et-EE" sz="800" noProof="1">
                <a:latin typeface="+mj-lt"/>
              </a:rPr>
              <a:t>Simpson, H. M. (1969). Effects of a task-relevant response on pupil size. Psychophysiology, 6(2), 115-121.</a:t>
            </a:r>
          </a:p>
          <a:p>
            <a:pPr marL="0" indent="0">
              <a:spcBef>
                <a:spcPts val="600"/>
              </a:spcBef>
              <a:buNone/>
              <a:defRPr/>
            </a:pPr>
            <a:r>
              <a:rPr lang="et-EE" sz="800" noProof="1">
                <a:latin typeface="+mj-lt"/>
              </a:rPr>
              <a:t>Adam, J. J., Bovend’Eerdt, T. J. H., Smulders, F. T. Y., &amp; Van Gerven, P. W. M. (2014). Strategic flexibility in response preparation: Effects of cue validity on reaction time and pupil dilation. Journal of Cognitive Psychology, 26(2), 166–177.</a:t>
            </a:r>
          </a:p>
          <a:p>
            <a:pPr marL="0" indent="0">
              <a:spcBef>
                <a:spcPts val="600"/>
              </a:spcBef>
              <a:buNone/>
              <a:defRPr/>
            </a:pPr>
            <a:r>
              <a:rPr lang="et-EE" sz="800" noProof="1">
                <a:latin typeface="+mj-lt"/>
              </a:rPr>
              <a:t>Richer, F., &amp; Beatty, J. (1985). Pupillary dilations in movement preparation and execution. Psychophysiology, 22(2), 204-207.</a:t>
            </a:r>
          </a:p>
          <a:p>
            <a:pPr marL="0" indent="0">
              <a:spcBef>
                <a:spcPts val="600"/>
              </a:spcBef>
              <a:buNone/>
              <a:defRPr/>
            </a:pPr>
            <a:r>
              <a:rPr lang="et-EE" sz="800" noProof="1">
                <a:latin typeface="+mj-lt"/>
              </a:rPr>
              <a:t>Binda, P., Pereverzeva, M., &amp; Murray, S. O. (2013). Attention to Bright Surfaces Enhances the Pupillary Light Reflex. Journal of Neuroscience, 33(5), 2199–2204. </a:t>
            </a:r>
          </a:p>
          <a:p>
            <a:pPr marL="0" indent="0">
              <a:spcBef>
                <a:spcPts val="600"/>
              </a:spcBef>
              <a:buNone/>
              <a:defRPr/>
            </a:pPr>
            <a:r>
              <a:rPr lang="et-EE" sz="800" noProof="1">
                <a:latin typeface="+mj-lt"/>
              </a:rPr>
              <a:t>Mathôt, S., van der Linden, L., Grainger, J., &amp; Vitu, F. (2013). The Pupillary Light Response Reveals the Focus of Covert Visual Attention. PLoS ONE, 8(10), e78168. </a:t>
            </a:r>
          </a:p>
          <a:p>
            <a:pPr marL="0" indent="0">
              <a:spcBef>
                <a:spcPts val="600"/>
              </a:spcBef>
              <a:buNone/>
              <a:defRPr/>
            </a:pPr>
            <a:r>
              <a:rPr lang="et-EE" sz="800" noProof="1">
                <a:latin typeface="+mj-lt"/>
              </a:rPr>
              <a:t>Naber, Marnix, Alvarez, G. A., &amp; Nakayama, K. (2013). Tracking the allocation of attention using human pupillary oscillations. Frontiers in Psychology, 4.</a:t>
            </a:r>
          </a:p>
          <a:p>
            <a:pPr marL="0" indent="0">
              <a:spcBef>
                <a:spcPts val="600"/>
              </a:spcBef>
              <a:buNone/>
              <a:defRPr/>
            </a:pPr>
            <a:r>
              <a:rPr lang="et-EE" sz="800" noProof="1">
                <a:latin typeface="+mj-lt"/>
              </a:rPr>
              <a:t>Laeng, B., &amp; Sulutvedt, U. (2014). The Eye Pupil Adjusts to Imaginary Light. Psychological Science, 25(1), 188–197.</a:t>
            </a:r>
          </a:p>
          <a:p>
            <a:pPr marL="0" indent="0">
              <a:spcBef>
                <a:spcPts val="600"/>
              </a:spcBef>
              <a:buNone/>
              <a:defRPr/>
            </a:pPr>
            <a:r>
              <a:rPr lang="et-EE" sz="800" noProof="1">
                <a:latin typeface="+mj-lt"/>
              </a:rPr>
              <a:t>Hustá, C., Dalmaijer, E., Belopolsky, A., &amp; Mathôt, S. (2018). The Pupillary Light Response Reflects Visual Working Memory Content [Preprint].</a:t>
            </a:r>
          </a:p>
          <a:p>
            <a:pPr marL="0" indent="0">
              <a:spcBef>
                <a:spcPts val="600"/>
              </a:spcBef>
              <a:buNone/>
              <a:defRPr/>
            </a:pPr>
            <a:r>
              <a:rPr lang="et-EE" sz="800" noProof="1">
                <a:latin typeface="+mj-lt"/>
              </a:rPr>
              <a:t>Mathôt, S., Grainger, J., &amp; Strijkers, K. (2016). Embodiment as preparation: Pupillary responses to words that convey a sense of brightness or darkness [Preprint]. PeerJ Preprints. </a:t>
            </a:r>
          </a:p>
          <a:p>
            <a:pPr marL="0" indent="0">
              <a:spcBef>
                <a:spcPts val="600"/>
              </a:spcBef>
              <a:buNone/>
              <a:defRPr/>
            </a:pPr>
            <a:r>
              <a:rPr lang="et-EE" sz="800" noProof="1">
                <a:latin typeface="+mj-lt"/>
              </a:rPr>
              <a:t>Mathôt, S., Sundermann, L., &amp; van Rijn, H. (2019). The effect of semantic brightness on pupil size: A replication with Dutch words [Preprint]. Neuroscience. </a:t>
            </a:r>
          </a:p>
          <a:p>
            <a:pPr marL="0" indent="0">
              <a:spcBef>
                <a:spcPts val="600"/>
              </a:spcBef>
              <a:buNone/>
              <a:defRPr/>
            </a:pPr>
            <a:r>
              <a:rPr lang="et-EE" sz="800" noProof="1">
                <a:latin typeface="+mj-lt"/>
              </a:rPr>
              <a:t>Mathôt, S., Melmi, J.-B., van der Linden, L., &amp; Van der Stigchel, S. (2016). The Mind-Writing Pupil: A Human-Computer Interface Based on Decoding of Covert Attention through Pupillometry. </a:t>
            </a:r>
            <a:r>
              <a:rPr lang="et-EE" sz="800" i="1" noProof="1">
                <a:latin typeface="+mj-lt"/>
              </a:rPr>
              <a:t>PLOS ONE</a:t>
            </a:r>
            <a:r>
              <a:rPr lang="et-EE" sz="800" noProof="1">
                <a:latin typeface="+mj-lt"/>
              </a:rPr>
              <a:t>, </a:t>
            </a:r>
            <a:r>
              <a:rPr lang="et-EE" sz="800" i="1" noProof="1">
                <a:latin typeface="+mj-lt"/>
              </a:rPr>
              <a:t>11</a:t>
            </a:r>
            <a:r>
              <a:rPr lang="et-EE" sz="800" noProof="1">
                <a:latin typeface="+mj-lt"/>
              </a:rPr>
              <a:t>(2), e0148805. </a:t>
            </a:r>
          </a:p>
          <a:p>
            <a:pPr marL="0" indent="0">
              <a:spcBef>
                <a:spcPts val="600"/>
              </a:spcBef>
              <a:buNone/>
              <a:defRPr/>
            </a:pPr>
            <a:r>
              <a:rPr lang="et-EE" sz="800" noProof="1">
                <a:latin typeface="+mj-lt"/>
              </a:rPr>
              <a:t>Feil, M. (2017). The interaction of pupil response with the vergence system. Graefes Arch Clin Exp Ophthalmol, 7.</a:t>
            </a:r>
          </a:p>
          <a:p>
            <a:pPr marL="0" indent="0">
              <a:spcBef>
                <a:spcPts val="600"/>
              </a:spcBef>
              <a:buNone/>
              <a:defRPr/>
            </a:pPr>
            <a:r>
              <a:rPr lang="et-EE" sz="800" noProof="1">
                <a:latin typeface="+mj-lt"/>
              </a:rPr>
              <a:t>Gagl, B., Hawelka, S., &amp; Hutzler, F. (2011). Systematic influence of gaze position on pupil size measurement: Analysis and correction. 11.</a:t>
            </a:r>
          </a:p>
          <a:p>
            <a:pPr marL="0" indent="0">
              <a:spcBef>
                <a:spcPts val="600"/>
              </a:spcBef>
              <a:buNone/>
              <a:defRPr/>
            </a:pPr>
            <a:r>
              <a:rPr lang="et-EE" sz="800" noProof="1">
                <a:latin typeface="+mj-lt"/>
              </a:rPr>
              <a:t>Kuchinsky, S. E., Pand, N. B., &amp; Haarmann, H. J. (n.d.). Linking Indices of Tonic Alertness: Resting-State Pupil Dilation and Cingulo-Opercular Neural Activity. 13.</a:t>
            </a:r>
          </a:p>
        </p:txBody>
      </p:sp>
    </p:spTree>
    <p:extLst>
      <p:ext uri="{BB962C8B-B14F-4D97-AF65-F5344CB8AC3E}">
        <p14:creationId xmlns:p14="http://schemas.microsoft.com/office/powerpoint/2010/main" val="2945062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E9281C-3903-4B10-BE51-1F5363509162}"/>
              </a:ext>
            </a:extLst>
          </p:cNvPr>
          <p:cNvSpPr txBox="1"/>
          <p:nvPr/>
        </p:nvSpPr>
        <p:spPr>
          <a:xfrm>
            <a:off x="2259693" y="3105834"/>
            <a:ext cx="7785208" cy="646331"/>
          </a:xfrm>
          <a:prstGeom prst="rect">
            <a:avLst/>
          </a:prstGeom>
          <a:noFill/>
        </p:spPr>
        <p:txBody>
          <a:bodyPr wrap="none" rtlCol="0">
            <a:spAutoFit/>
          </a:bodyPr>
          <a:lstStyle/>
          <a:p>
            <a:r>
              <a:rPr lang="et-EE" sz="3600" dirty="0">
                <a:latin typeface="+mj-lt"/>
              </a:rPr>
              <a:t>Kui jõukas on maalil kujutatud perekond?</a:t>
            </a:r>
            <a:endParaRPr lang="en-GB" sz="3600" dirty="0">
              <a:latin typeface="+mj-lt"/>
            </a:endParaRPr>
          </a:p>
        </p:txBody>
      </p:sp>
    </p:spTree>
    <p:extLst>
      <p:ext uri="{BB962C8B-B14F-4D97-AF65-F5344CB8AC3E}">
        <p14:creationId xmlns:p14="http://schemas.microsoft.com/office/powerpoint/2010/main" val="18823814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3A1C15-F996-4410-8B16-D1FD9DE2983C}"/>
              </a:ext>
            </a:extLst>
          </p:cNvPr>
          <p:cNvSpPr txBox="1"/>
          <p:nvPr/>
        </p:nvSpPr>
        <p:spPr>
          <a:xfrm>
            <a:off x="7762875" y="2495550"/>
            <a:ext cx="2630400" cy="400110"/>
          </a:xfrm>
          <a:prstGeom prst="rect">
            <a:avLst/>
          </a:prstGeom>
          <a:noFill/>
        </p:spPr>
        <p:txBody>
          <a:bodyPr wrap="none" rtlCol="0">
            <a:spAutoFit/>
          </a:bodyPr>
          <a:lstStyle/>
          <a:p>
            <a:r>
              <a:rPr lang="et-EE" sz="2000" dirty="0"/>
              <a:t>Tänan tähelepanu eest!</a:t>
            </a:r>
            <a:endParaRPr lang="en-GB" sz="2000" dirty="0"/>
          </a:p>
        </p:txBody>
      </p:sp>
      <p:sp>
        <p:nvSpPr>
          <p:cNvPr id="7" name="Rectangle 6">
            <a:extLst>
              <a:ext uri="{FF2B5EF4-FFF2-40B4-BE49-F238E27FC236}">
                <a16:creationId xmlns:a16="http://schemas.microsoft.com/office/drawing/2014/main" id="{D475718C-80D1-4DED-A1DA-6BFBF7C30F53}"/>
              </a:ext>
            </a:extLst>
          </p:cNvPr>
          <p:cNvSpPr/>
          <p:nvPr/>
        </p:nvSpPr>
        <p:spPr>
          <a:xfrm>
            <a:off x="1830300" y="5630230"/>
            <a:ext cx="8915400" cy="369332"/>
          </a:xfrm>
          <a:prstGeom prst="rect">
            <a:avLst/>
          </a:prstGeom>
        </p:spPr>
        <p:txBody>
          <a:bodyPr wrap="square">
            <a:spAutoFit/>
          </a:bodyPr>
          <a:lstStyle/>
          <a:p>
            <a:r>
              <a:rPr lang="en-GB" dirty="0"/>
              <a:t>https://assistivetechnologyblog.com/2016/08/eye-tracking-101-how-does-it-work.html</a:t>
            </a:r>
          </a:p>
        </p:txBody>
      </p:sp>
    </p:spTree>
    <p:extLst>
      <p:ext uri="{BB962C8B-B14F-4D97-AF65-F5344CB8AC3E}">
        <p14:creationId xmlns:p14="http://schemas.microsoft.com/office/powerpoint/2010/main" val="2354064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Tracking the Gaze | Art21 Magazine">
            <a:extLst>
              <a:ext uri="{FF2B5EF4-FFF2-40B4-BE49-F238E27FC236}">
                <a16:creationId xmlns:a16="http://schemas.microsoft.com/office/drawing/2014/main" id="{A64861C9-47D1-4950-A633-2AF44C725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100" y="0"/>
            <a:ext cx="9321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626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E9281C-3903-4B10-BE51-1F5363509162}"/>
              </a:ext>
            </a:extLst>
          </p:cNvPr>
          <p:cNvSpPr txBox="1"/>
          <p:nvPr/>
        </p:nvSpPr>
        <p:spPr>
          <a:xfrm>
            <a:off x="1340884" y="2277130"/>
            <a:ext cx="9510232" cy="1200329"/>
          </a:xfrm>
          <a:prstGeom prst="rect">
            <a:avLst/>
          </a:prstGeom>
          <a:noFill/>
        </p:spPr>
        <p:txBody>
          <a:bodyPr wrap="none" rtlCol="0">
            <a:spAutoFit/>
          </a:bodyPr>
          <a:lstStyle/>
          <a:p>
            <a:pPr algn="ctr"/>
            <a:r>
              <a:rPr lang="et-EE" sz="3600" dirty="0">
                <a:latin typeface="+mj-lt"/>
              </a:rPr>
              <a:t>Kuidas erineb nende kahe ülesande lahendamisel </a:t>
            </a:r>
          </a:p>
          <a:p>
            <a:pPr algn="ctr"/>
            <a:r>
              <a:rPr lang="et-EE" sz="3600" dirty="0">
                <a:latin typeface="+mj-lt"/>
              </a:rPr>
              <a:t>silmade liikumise muster?</a:t>
            </a:r>
            <a:endParaRPr lang="en-GB" sz="3600" dirty="0">
              <a:latin typeface="+mj-lt"/>
            </a:endParaRPr>
          </a:p>
        </p:txBody>
      </p:sp>
    </p:spTree>
    <p:extLst>
      <p:ext uri="{BB962C8B-B14F-4D97-AF65-F5344CB8AC3E}">
        <p14:creationId xmlns:p14="http://schemas.microsoft.com/office/powerpoint/2010/main" val="3594282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Eye trajectories measured by Yarbus (1967) by viewers carrying out different tasks. (Upper right) No specific task. (Lower left) Estimate the wealth of the family. (Lower right) Give the ages of the people in the painting. The figure is adapted from Yarbus (1967) with permission from Springer Publishing Company. ">
            <a:extLst>
              <a:ext uri="{FF2B5EF4-FFF2-40B4-BE49-F238E27FC236}">
                <a16:creationId xmlns:a16="http://schemas.microsoft.com/office/drawing/2014/main" id="{86804668-C300-44CF-A277-C269F4A4D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8481" y="1165545"/>
            <a:ext cx="6015038" cy="452691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815B436-3543-42E6-9D30-EEDC443BF265}"/>
              </a:ext>
            </a:extLst>
          </p:cNvPr>
          <p:cNvSpPr/>
          <p:nvPr/>
        </p:nvSpPr>
        <p:spPr>
          <a:xfrm>
            <a:off x="9668797" y="6101834"/>
            <a:ext cx="1693605" cy="369332"/>
          </a:xfrm>
          <a:prstGeom prst="rect">
            <a:avLst/>
          </a:prstGeom>
        </p:spPr>
        <p:txBody>
          <a:bodyPr wrap="none">
            <a:spAutoFit/>
          </a:bodyPr>
          <a:lstStyle/>
          <a:p>
            <a:r>
              <a:rPr lang="en-GB" dirty="0">
                <a:solidFill>
                  <a:srgbClr val="111111"/>
                </a:solidFill>
                <a:latin typeface="Roboto"/>
              </a:rPr>
              <a:t>Yarbus (1967) </a:t>
            </a:r>
            <a:endParaRPr lang="en-GB" b="0" i="0" dirty="0">
              <a:solidFill>
                <a:srgbClr val="111111"/>
              </a:solidFill>
              <a:effectLst/>
              <a:latin typeface="Roboto"/>
            </a:endParaRPr>
          </a:p>
        </p:txBody>
      </p:sp>
    </p:spTree>
    <p:extLst>
      <p:ext uri="{BB962C8B-B14F-4D97-AF65-F5344CB8AC3E}">
        <p14:creationId xmlns:p14="http://schemas.microsoft.com/office/powerpoint/2010/main" val="16956308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3991</TotalTime>
  <Words>5329</Words>
  <Application>Microsoft Office PowerPoint</Application>
  <PresentationFormat>Widescreen</PresentationFormat>
  <Paragraphs>344</Paragraphs>
  <Slides>60</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AdvTTdeec4450</vt:lpstr>
      <vt:lpstr>Arial</vt:lpstr>
      <vt:lpstr>Calibri</vt:lpstr>
      <vt:lpstr>Calibri Light</vt:lpstr>
      <vt:lpstr>Congenial</vt:lpstr>
      <vt:lpstr>Roboto</vt:lpstr>
      <vt:lpstr>Office Theme</vt:lpstr>
      <vt:lpstr>Sissejuhatus psühhofüsioloogia rakendustesse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Miks me silmi liigutame?</vt:lpstr>
      <vt:lpstr>Miks me silmi liigutame?</vt:lpstr>
      <vt:lpstr>Miks me silmi liigutame?</vt:lpstr>
      <vt:lpstr>PowerPoint Presentation</vt:lpstr>
      <vt:lpstr>Miks me silmi liigutame?</vt:lpstr>
      <vt:lpstr>PowerPoint Presentation</vt:lpstr>
      <vt:lpstr>Silmaliigutused ≠ tähelepanu</vt:lpstr>
      <vt:lpstr>Kuidas me silmaliigutusi mõõdame?</vt:lpstr>
      <vt:lpstr>PowerPoint Presentation</vt:lpstr>
      <vt:lpstr>PowerPoint Presentation</vt:lpstr>
      <vt:lpstr>PowerPoint Presentation</vt:lpstr>
      <vt:lpstr>Silmaliigutuste mõõtmiseks saab kasutada ka elektrookulograafiat (EOG)</vt:lpstr>
      <vt:lpstr>Silmaliigutuste mõõtmiseks saab kasutada ka elektrookulograafiat (EOG)</vt:lpstr>
      <vt:lpstr>Silmaliigutuste mõõtmiseks saab kasutada ka elektrookulograafiat (EOG)</vt:lpstr>
      <vt:lpstr>Purkinje peegelduse ja pupilli umbkaudsed paigutused üheksas kalibratsioonipunktis </vt:lpstr>
      <vt:lpstr>PowerPoint Presentation</vt:lpstr>
      <vt:lpstr>Eksperimentaalpsühholoogia laboris kasutusel olevad sarvkesta peegeldust kasutavad silmaandurid</vt:lpstr>
      <vt:lpstr>Toorandmete kvaliteeti mõjutavad tegurid</vt:lpstr>
      <vt:lpstr>PowerPoint Presentation</vt:lpstr>
      <vt:lpstr>Silmalihased ja neid innerveerivad kraniaalnärvid</vt:lpstr>
      <vt:lpstr>PowerPoint Presentation</vt:lpstr>
      <vt:lpstr>PowerPoint Presentation</vt:lpstr>
      <vt:lpstr>PowerPoint Presentation</vt:lpstr>
      <vt:lpstr>PowerPoint Presentation</vt:lpstr>
      <vt:lpstr>Peamised silmaliigutuste tüübid</vt:lpstr>
      <vt:lpstr>Peamised silmaliigutuste tüübid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Mis juhtub kui näidata valgust vaid ühte silma?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Kasutatud kirjandus</vt:lpstr>
      <vt:lpstr>Kasutatud kirjandus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Naar</dc:creator>
  <cp:lastModifiedBy>Richard Naar</cp:lastModifiedBy>
  <cp:revision>384</cp:revision>
  <dcterms:created xsi:type="dcterms:W3CDTF">2020-07-09T08:11:43Z</dcterms:created>
  <dcterms:modified xsi:type="dcterms:W3CDTF">2022-09-18T20:34:58Z</dcterms:modified>
</cp:coreProperties>
</file>